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2"/>
  </p:notesMasterIdLst>
  <p:sldIdLst>
    <p:sldId id="256" r:id="rId2"/>
    <p:sldId id="257" r:id="rId3"/>
    <p:sldId id="258" r:id="rId4"/>
    <p:sldId id="259" r:id="rId5"/>
    <p:sldId id="325" r:id="rId6"/>
    <p:sldId id="326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323" r:id="rId16"/>
    <p:sldId id="271" r:id="rId17"/>
    <p:sldId id="272" r:id="rId18"/>
    <p:sldId id="273" r:id="rId19"/>
    <p:sldId id="275" r:id="rId20"/>
    <p:sldId id="328" r:id="rId21"/>
    <p:sldId id="329" r:id="rId22"/>
    <p:sldId id="276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3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  <p:sldId id="313" r:id="rId52"/>
    <p:sldId id="314" r:id="rId53"/>
    <p:sldId id="315" r:id="rId54"/>
    <p:sldId id="316" r:id="rId55"/>
    <p:sldId id="317" r:id="rId56"/>
    <p:sldId id="318" r:id="rId57"/>
    <p:sldId id="319" r:id="rId58"/>
    <p:sldId id="320" r:id="rId59"/>
    <p:sldId id="331" r:id="rId60"/>
    <p:sldId id="322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1F753-E0CE-43FE-AEE0-4F0B5FC83905}" type="datetimeFigureOut">
              <a:rPr lang="en-US" smtClean="0"/>
              <a:t>07/09/2012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449C6-4AA0-42BC-B4F7-12CF5FBDBB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449C6-4AA0-42BC-B4F7-12CF5FBDBB4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07/09/2012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1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/>
            </a:lvl3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sz="3200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07/09/2012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8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07/09/2012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07/09/2012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07/09/2012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3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07/09/2012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07/09/2012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4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4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4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07/09/2012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4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66802"/>
            <a:ext cx="7772400" cy="1295399"/>
          </a:xfrm>
        </p:spPr>
        <p:txBody>
          <a:bodyPr/>
          <a:lstStyle/>
          <a:p>
            <a:pPr algn="ctr"/>
            <a:r>
              <a:rPr lang="en-US" dirty="0" smtClean="0"/>
              <a:t>Sample size estimation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algn="ctr">
              <a:buClr>
                <a:srgbClr val="2DA2BF"/>
              </a:buClr>
            </a:pPr>
            <a:r>
              <a:rPr lang="en-US" dirty="0" smtClean="0"/>
              <a:t>Presented by :Dr. </a:t>
            </a:r>
            <a:r>
              <a:rPr lang="en-US" dirty="0" err="1" smtClean="0"/>
              <a:t>Reshma.S</a:t>
            </a:r>
            <a:endParaRPr lang="en-US" dirty="0" smtClean="0"/>
          </a:p>
          <a:p>
            <a:pPr lvl="0" algn="ctr">
              <a:buClr>
                <a:srgbClr val="2DA2BF"/>
              </a:buClr>
            </a:pPr>
            <a:r>
              <a:rPr lang="en-US" dirty="0" smtClean="0"/>
              <a:t> </a:t>
            </a:r>
            <a:r>
              <a:rPr lang="en-US" dirty="0">
                <a:solidFill>
                  <a:srgbClr val="464646"/>
                </a:solidFill>
              </a:rPr>
              <a:t>Moderator : Dr. </a:t>
            </a:r>
            <a:r>
              <a:rPr lang="en-US" dirty="0" err="1">
                <a:solidFill>
                  <a:srgbClr val="464646"/>
                </a:solidFill>
              </a:rPr>
              <a:t>Subodh</a:t>
            </a:r>
            <a:r>
              <a:rPr lang="en-US" dirty="0">
                <a:solidFill>
                  <a:srgbClr val="464646"/>
                </a:solidFill>
              </a:rPr>
              <a:t> S Gupta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137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066800"/>
            <a:ext cx="8388858" cy="509289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/>
                <a:ea typeface="Calibri"/>
              </a:rPr>
              <a:t> </a:t>
            </a:r>
            <a:r>
              <a:rPr lang="en-US" sz="2200" dirty="0">
                <a:latin typeface="Times New Roman"/>
                <a:ea typeface="Calibri"/>
              </a:rPr>
              <a:t>D</a:t>
            </a:r>
            <a:r>
              <a:rPr lang="en-US" sz="2200" dirty="0" smtClean="0">
                <a:latin typeface="Times New Roman"/>
                <a:ea typeface="Calibri"/>
              </a:rPr>
              <a:t>egree </a:t>
            </a:r>
            <a:r>
              <a:rPr lang="en-US" sz="2200" dirty="0">
                <a:latin typeface="Times New Roman"/>
                <a:ea typeface="Calibri"/>
              </a:rPr>
              <a:t>to which a variable has the same value when measured several </a:t>
            </a:r>
            <a:r>
              <a:rPr lang="en-US" sz="2200" dirty="0" smtClean="0">
                <a:latin typeface="Times New Roman"/>
                <a:ea typeface="Calibri"/>
              </a:rPr>
              <a:t>times</a:t>
            </a:r>
          </a:p>
          <a:p>
            <a:pPr>
              <a:buFont typeface="Wingdings" pitchFamily="2" charset="2"/>
              <a:buChar char="Ø"/>
            </a:pPr>
            <a:endParaRPr lang="en-US" sz="2200" dirty="0" smtClean="0">
              <a:latin typeface="Times New Roman"/>
              <a:ea typeface="Calibri"/>
            </a:endParaRP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/>
                <a:ea typeface="Calibri"/>
              </a:rPr>
              <a:t> </a:t>
            </a:r>
            <a:r>
              <a:rPr lang="en-US" sz="2200" dirty="0">
                <a:latin typeface="Times New Roman"/>
                <a:ea typeface="Calibri"/>
              </a:rPr>
              <a:t>It is a measure of </a:t>
            </a:r>
            <a:r>
              <a:rPr lang="en-US" sz="2200" dirty="0" smtClean="0">
                <a:latin typeface="Times New Roman"/>
                <a:ea typeface="Calibri"/>
              </a:rPr>
              <a:t>consistency</a:t>
            </a:r>
          </a:p>
          <a:p>
            <a:pPr>
              <a:buFont typeface="Wingdings" pitchFamily="2" charset="2"/>
              <a:buChar char="Ø"/>
            </a:pPr>
            <a:endParaRPr lang="en-US" sz="2200" dirty="0" smtClean="0">
              <a:latin typeface="Times New Roman"/>
              <a:ea typeface="Calibri"/>
            </a:endParaRP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/>
                <a:ea typeface="Calibri"/>
              </a:rPr>
              <a:t> </a:t>
            </a:r>
            <a:r>
              <a:rPr lang="en-US" sz="2200" dirty="0">
                <a:latin typeface="Times New Roman"/>
                <a:ea typeface="Calibri"/>
              </a:rPr>
              <a:t>It is a function </a:t>
            </a:r>
            <a:r>
              <a:rPr lang="en-US" sz="2200" dirty="0" smtClean="0">
                <a:latin typeface="Times New Roman"/>
                <a:ea typeface="Calibri"/>
              </a:rPr>
              <a:t>of :</a:t>
            </a:r>
          </a:p>
          <a:p>
            <a:pPr marL="365125" indent="-11113">
              <a:buFont typeface="Arial" pitchFamily="34" charset="0"/>
              <a:buChar char="•"/>
            </a:pPr>
            <a:r>
              <a:rPr lang="en-US" sz="2200" dirty="0">
                <a:latin typeface="Times New Roman"/>
                <a:ea typeface="Calibri"/>
              </a:rPr>
              <a:t> </a:t>
            </a:r>
            <a:r>
              <a:rPr lang="en-US" sz="2200" dirty="0" smtClean="0">
                <a:latin typeface="Times New Roman"/>
                <a:ea typeface="Calibri"/>
              </a:rPr>
              <a:t>random error</a:t>
            </a:r>
          </a:p>
          <a:p>
            <a:pPr marL="354012" indent="0">
              <a:buNone/>
            </a:pPr>
            <a:r>
              <a:rPr lang="en-US" sz="2200" dirty="0" smtClean="0">
                <a:latin typeface="Times New Roman"/>
                <a:ea typeface="Calibri"/>
              </a:rPr>
              <a:t>  (the </a:t>
            </a:r>
            <a:r>
              <a:rPr lang="en-US" sz="2200" dirty="0">
                <a:latin typeface="Times New Roman"/>
                <a:ea typeface="Calibri"/>
              </a:rPr>
              <a:t>greater the error, the less precise the </a:t>
            </a:r>
            <a:r>
              <a:rPr lang="en-US" sz="2200" dirty="0" smtClean="0">
                <a:latin typeface="Times New Roman"/>
                <a:ea typeface="Calibri"/>
              </a:rPr>
              <a:t>measurement)</a:t>
            </a:r>
          </a:p>
          <a:p>
            <a:pPr marL="365125" indent="-11113">
              <a:buFont typeface="Arial" pitchFamily="34" charset="0"/>
              <a:buChar char="•"/>
            </a:pPr>
            <a:r>
              <a:rPr lang="en-US" sz="2200" dirty="0" smtClean="0">
                <a:latin typeface="Times New Roman"/>
                <a:ea typeface="Calibri"/>
              </a:rPr>
              <a:t> sample size</a:t>
            </a:r>
          </a:p>
          <a:p>
            <a:pPr marL="365125" indent="-11113">
              <a:buFont typeface="Arial" pitchFamily="34" charset="0"/>
              <a:buChar char="•"/>
            </a:pPr>
            <a:r>
              <a:rPr lang="en-US" sz="2200" dirty="0">
                <a:latin typeface="Times New Roman"/>
                <a:ea typeface="Calibri"/>
              </a:rPr>
              <a:t> </a:t>
            </a:r>
            <a:r>
              <a:rPr lang="en-US" sz="2200" dirty="0" smtClean="0">
                <a:latin typeface="Times New Roman"/>
                <a:ea typeface="Calibri"/>
              </a:rPr>
              <a:t>confidence </a:t>
            </a:r>
            <a:r>
              <a:rPr lang="en-US" sz="2200" dirty="0">
                <a:latin typeface="Times New Roman"/>
                <a:ea typeface="Calibri"/>
              </a:rPr>
              <a:t>interval required </a:t>
            </a:r>
            <a:r>
              <a:rPr lang="en-US" sz="2200" dirty="0" smtClean="0">
                <a:latin typeface="Times New Roman"/>
                <a:ea typeface="Calibri"/>
              </a:rPr>
              <a:t>&amp;</a:t>
            </a:r>
          </a:p>
          <a:p>
            <a:pPr marL="354012" indent="0">
              <a:buNone/>
            </a:pPr>
            <a:endParaRPr lang="en-US" sz="2200" dirty="0" smtClean="0">
              <a:latin typeface="Times New Roman"/>
              <a:ea typeface="Calibri"/>
            </a:endParaRPr>
          </a:p>
          <a:p>
            <a:pPr>
              <a:buFont typeface="Wingdings" pitchFamily="2" charset="2"/>
              <a:buChar char="Ø"/>
            </a:pPr>
            <a:endParaRPr lang="en-US" sz="2200" dirty="0" smtClean="0">
              <a:latin typeface="Times New Roman"/>
              <a:ea typeface="Calibri"/>
            </a:endParaRP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/>
                <a:ea typeface="Calibri"/>
              </a:rPr>
              <a:t>A </a:t>
            </a:r>
            <a:r>
              <a:rPr lang="en-US" sz="2200" dirty="0">
                <a:latin typeface="Times New Roman"/>
                <a:ea typeface="Calibri"/>
              </a:rPr>
              <a:t>larger sample size would give precise </a:t>
            </a:r>
            <a:r>
              <a:rPr lang="en-US" sz="2200" dirty="0" smtClean="0">
                <a:latin typeface="Times New Roman"/>
                <a:ea typeface="Calibri"/>
              </a:rPr>
              <a:t>estimates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581022"/>
          </a:xfrm>
        </p:spPr>
        <p:txBody>
          <a:bodyPr>
            <a:normAutofit/>
          </a:bodyPr>
          <a:lstStyle/>
          <a:p>
            <a:pPr marL="365760" lvl="0" indent="-256032">
              <a:spcBef>
                <a:spcPts val="400"/>
              </a:spcBef>
            </a:pPr>
            <a:r>
              <a:rPr lang="en-US" sz="3200" b="0" dirty="0">
                <a:solidFill>
                  <a:prstClr val="black"/>
                </a:solidFill>
                <a:effectLst/>
                <a:ea typeface="+mn-ea"/>
                <a:cs typeface="+mn-cs"/>
              </a:rPr>
              <a:t>Precision (Reliability</a:t>
            </a:r>
            <a:r>
              <a:rPr lang="en-US" sz="3200" b="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)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57167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marL="457200" lvl="0"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200" dirty="0">
                <a:latin typeface="Times New Roman" pitchFamily="18" charset="0"/>
                <a:ea typeface="Calibri"/>
              </a:rPr>
              <a:t>It indicates the degree to which the variable actually represents what it is </a:t>
            </a:r>
            <a:r>
              <a:rPr lang="en-US" sz="2200" dirty="0" smtClean="0">
                <a:latin typeface="Times New Roman" pitchFamily="18" charset="0"/>
                <a:ea typeface="Calibri"/>
              </a:rPr>
              <a:t>supposed </a:t>
            </a:r>
            <a:r>
              <a:rPr lang="en-US" sz="2200" dirty="0">
                <a:latin typeface="Times New Roman" pitchFamily="18" charset="0"/>
                <a:ea typeface="Calibri"/>
              </a:rPr>
              <a:t>to </a:t>
            </a:r>
            <a:r>
              <a:rPr lang="en-US" sz="2200" dirty="0" smtClean="0">
                <a:latin typeface="Times New Roman" pitchFamily="18" charset="0"/>
                <a:ea typeface="Calibri"/>
              </a:rPr>
              <a:t>represent</a:t>
            </a:r>
          </a:p>
          <a:p>
            <a:pPr marL="457200" lvl="0"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ea typeface="Calibri"/>
              </a:rPr>
              <a:t>It </a:t>
            </a:r>
            <a:r>
              <a:rPr lang="en-US" sz="2200" dirty="0">
                <a:latin typeface="Times New Roman" pitchFamily="18" charset="0"/>
                <a:ea typeface="Calibri"/>
              </a:rPr>
              <a:t>is a function of </a:t>
            </a:r>
            <a:r>
              <a:rPr lang="en-US" sz="2200" dirty="0" smtClean="0">
                <a:latin typeface="Times New Roman" pitchFamily="18" charset="0"/>
                <a:ea typeface="Calibri"/>
              </a:rPr>
              <a:t> systematic </a:t>
            </a:r>
            <a:r>
              <a:rPr lang="en-US" sz="2200" dirty="0">
                <a:latin typeface="Times New Roman" pitchFamily="18" charset="0"/>
                <a:ea typeface="Calibri"/>
              </a:rPr>
              <a:t>error </a:t>
            </a:r>
            <a:endParaRPr lang="en-US" sz="2200" dirty="0" smtClean="0">
              <a:latin typeface="Times New Roman" pitchFamily="18" charset="0"/>
              <a:ea typeface="Calibri"/>
            </a:endParaRPr>
          </a:p>
          <a:p>
            <a:pPr marL="457200" lvl="0"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ea typeface="Calibri"/>
              </a:rPr>
              <a:t>The </a:t>
            </a:r>
            <a:r>
              <a:rPr lang="en-US" sz="2200" dirty="0">
                <a:latin typeface="Times New Roman" pitchFamily="18" charset="0"/>
                <a:ea typeface="Calibri"/>
              </a:rPr>
              <a:t>greater the error the less accurate the </a:t>
            </a:r>
            <a:r>
              <a:rPr lang="en-US" sz="2200" dirty="0" smtClean="0">
                <a:latin typeface="Times New Roman" pitchFamily="18" charset="0"/>
                <a:ea typeface="Calibri"/>
              </a:rPr>
              <a:t>variable</a:t>
            </a:r>
            <a:endParaRPr lang="en-US" sz="2200" dirty="0"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614587"/>
            <a:ext cx="8229600" cy="604613"/>
          </a:xfrm>
        </p:spPr>
        <p:txBody>
          <a:bodyPr>
            <a:normAutofit/>
          </a:bodyPr>
          <a:lstStyle/>
          <a:p>
            <a:pPr marL="365760" lvl="0" indent="-256032">
              <a:spcBef>
                <a:spcPts val="400"/>
              </a:spcBef>
            </a:pPr>
            <a:r>
              <a:rPr lang="en-US" b="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 </a:t>
            </a:r>
            <a:r>
              <a:rPr lang="en-US" b="0" dirty="0">
                <a:solidFill>
                  <a:prstClr val="black"/>
                </a:solidFill>
                <a:effectLst/>
                <a:ea typeface="+mn-ea"/>
                <a:cs typeface="+mn-cs"/>
              </a:rPr>
              <a:t>Accuracy (Validity</a:t>
            </a:r>
            <a:r>
              <a:rPr lang="en-US" b="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006337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/>
                <a:ea typeface="Calibri"/>
              </a:rPr>
              <a:t>Null hypothesis </a:t>
            </a:r>
            <a:r>
              <a:rPr lang="en-US" sz="2400" dirty="0">
                <a:latin typeface="Times New Roman"/>
                <a:ea typeface="Calibri"/>
              </a:rPr>
              <a:t>is a hypothesis which states that there is no difference among groups or that there is no association between the predictor and the outcome </a:t>
            </a:r>
            <a:r>
              <a:rPr lang="en-US" sz="2400" dirty="0" smtClean="0">
                <a:latin typeface="Times New Roman"/>
                <a:ea typeface="Calibri"/>
              </a:rPr>
              <a:t>variables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Times New Roman"/>
              <a:ea typeface="Calibri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/>
                <a:ea typeface="Calibri"/>
              </a:rPr>
              <a:t>This </a:t>
            </a:r>
            <a:r>
              <a:rPr lang="en-US" sz="2400" dirty="0">
                <a:latin typeface="Times New Roman"/>
                <a:ea typeface="Calibri"/>
              </a:rPr>
              <a:t>hypothesis needs to be </a:t>
            </a:r>
            <a:r>
              <a:rPr lang="en-US" sz="2400" dirty="0" smtClean="0">
                <a:latin typeface="Times New Roman"/>
                <a:ea typeface="Calibri"/>
              </a:rPr>
              <a:t>tested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65760" indent="-256032">
              <a:spcBef>
                <a:spcPts val="400"/>
              </a:spcBef>
            </a:pPr>
            <a:r>
              <a:rPr lang="en-US" b="0" dirty="0">
                <a:solidFill>
                  <a:prstClr val="black"/>
                </a:solidFill>
                <a:effectLst/>
                <a:ea typeface="+mn-ea"/>
                <a:cs typeface="+mn-cs"/>
              </a:rPr>
              <a:t>Null hypothesis </a:t>
            </a:r>
          </a:p>
        </p:txBody>
      </p:sp>
    </p:spTree>
    <p:extLst>
      <p:ext uri="{BB962C8B-B14F-4D97-AF65-F5344CB8AC3E}">
        <p14:creationId xmlns:p14="http://schemas.microsoft.com/office/powerpoint/2010/main" xmlns="" val="288477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134071"/>
            <a:ext cx="8763000" cy="5038129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400" dirty="0">
                <a:latin typeface="Times New Roman"/>
                <a:ea typeface="Calibri"/>
              </a:rPr>
              <a:t>It assumes that there is a difference among the groups or there exists an association between the predictor and outcome </a:t>
            </a:r>
            <a:r>
              <a:rPr lang="en-US" sz="2400" dirty="0" smtClean="0">
                <a:latin typeface="Times New Roman"/>
                <a:ea typeface="Calibri"/>
              </a:rPr>
              <a:t>variable</a:t>
            </a:r>
          </a:p>
          <a:p>
            <a:pPr marL="109728" indent="0" algn="just">
              <a:buNone/>
            </a:pPr>
            <a:endParaRPr lang="en-US" sz="2400" dirty="0" smtClean="0">
              <a:latin typeface="Times New Roman"/>
              <a:ea typeface="Calibri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/>
                <a:ea typeface="Calibri"/>
              </a:rPr>
              <a:t> </a:t>
            </a:r>
            <a:r>
              <a:rPr lang="en-US" sz="2400" dirty="0">
                <a:latin typeface="Times New Roman"/>
                <a:ea typeface="Calibri"/>
              </a:rPr>
              <a:t>There are two types of alternative </a:t>
            </a:r>
            <a:r>
              <a:rPr lang="en-US" sz="2400" dirty="0" smtClean="0">
                <a:latin typeface="Times New Roman"/>
                <a:ea typeface="Calibri"/>
              </a:rPr>
              <a:t>hypothesis:</a:t>
            </a:r>
          </a:p>
          <a:p>
            <a:pPr marL="365125" indent="-100013" algn="just">
              <a:buFont typeface="Times New Roman" pitchFamily="18" charset="0"/>
              <a:buChar char="•"/>
            </a:pPr>
            <a:r>
              <a:rPr lang="en-US" sz="2400" dirty="0" smtClean="0">
                <a:latin typeface="Times New Roman"/>
                <a:ea typeface="Calibri"/>
              </a:rPr>
              <a:t>	one-tailed </a:t>
            </a:r>
            <a:r>
              <a:rPr lang="en-US" sz="2400" dirty="0">
                <a:latin typeface="Times New Roman"/>
                <a:ea typeface="Calibri"/>
              </a:rPr>
              <a:t>(one-sided) </a:t>
            </a:r>
            <a:r>
              <a:rPr lang="en-US" sz="2400" dirty="0" smtClean="0">
                <a:latin typeface="Times New Roman"/>
                <a:ea typeface="Calibri"/>
              </a:rPr>
              <a:t>hypothesis &amp;</a:t>
            </a:r>
          </a:p>
          <a:p>
            <a:pPr marL="365125" indent="-100013" algn="just">
              <a:buFont typeface="Arial" pitchFamily="34" charset="0"/>
              <a:buChar char="•"/>
            </a:pPr>
            <a:r>
              <a:rPr lang="en-US" sz="2400" dirty="0" smtClean="0">
                <a:latin typeface="Times New Roman"/>
                <a:ea typeface="Calibri"/>
              </a:rPr>
              <a:t>	two-tailed </a:t>
            </a:r>
            <a:r>
              <a:rPr lang="en-US" sz="2400" dirty="0">
                <a:latin typeface="Times New Roman"/>
                <a:ea typeface="Calibri"/>
              </a:rPr>
              <a:t>(two-sided) </a:t>
            </a:r>
            <a:r>
              <a:rPr lang="en-US" sz="2400" dirty="0" smtClean="0">
                <a:latin typeface="Times New Roman"/>
                <a:ea typeface="Calibri"/>
              </a:rPr>
              <a:t>hypothesis</a:t>
            </a:r>
          </a:p>
          <a:p>
            <a:pPr marL="109728" indent="0" algn="just">
              <a:buNone/>
            </a:pPr>
            <a:endParaRPr lang="en-US" sz="2400" dirty="0" smtClean="0">
              <a:latin typeface="Times New Roman"/>
              <a:ea typeface="Calibri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/>
                <a:ea typeface="Calibri"/>
              </a:rPr>
              <a:t>One-tailed </a:t>
            </a:r>
            <a:r>
              <a:rPr lang="en-US" sz="2400" dirty="0">
                <a:latin typeface="Times New Roman"/>
                <a:ea typeface="Calibri"/>
              </a:rPr>
              <a:t>hypothesis specifies the difference (or effect or association) in one direction only</a:t>
            </a:r>
            <a:r>
              <a:rPr lang="en-US" sz="2400" dirty="0" smtClean="0">
                <a:latin typeface="Times New Roman"/>
                <a:ea typeface="Calibri"/>
              </a:rPr>
              <a:t>. </a:t>
            </a:r>
          </a:p>
          <a:p>
            <a:pPr marL="109728" indent="0" algn="just">
              <a:buNone/>
            </a:pPr>
            <a:endParaRPr lang="en-US" sz="2400" dirty="0" smtClean="0">
              <a:latin typeface="Times New Roman"/>
              <a:ea typeface="Calibri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/>
                <a:ea typeface="Calibri"/>
              </a:rPr>
              <a:t>Two-tailed </a:t>
            </a:r>
            <a:r>
              <a:rPr lang="en-US" sz="2400" dirty="0">
                <a:latin typeface="Times New Roman"/>
                <a:ea typeface="Calibri"/>
              </a:rPr>
              <a:t>hypothesis specifies the difference (or effect or association) in either direction</a:t>
            </a:r>
            <a:r>
              <a:rPr lang="en-US" sz="2400" dirty="0" smtClean="0">
                <a:latin typeface="Times New Roman"/>
                <a:ea typeface="Calibri"/>
              </a:rPr>
              <a:t>. 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63563"/>
          </a:xfrm>
        </p:spPr>
        <p:txBody>
          <a:bodyPr>
            <a:noAutofit/>
          </a:bodyPr>
          <a:lstStyle/>
          <a:p>
            <a:pPr marL="365760" indent="-256032">
              <a:spcBef>
                <a:spcPts val="400"/>
              </a:spcBef>
            </a:pPr>
            <a:r>
              <a:rPr lang="en-US" b="0" dirty="0">
                <a:solidFill>
                  <a:prstClr val="black"/>
                </a:solidFill>
                <a:effectLst/>
                <a:ea typeface="+mn-ea"/>
                <a:cs typeface="+mn-cs"/>
              </a:rPr>
              <a:t>Alternative hypothesis</a:t>
            </a:r>
          </a:p>
        </p:txBody>
      </p:sp>
    </p:spTree>
    <p:extLst>
      <p:ext uri="{BB962C8B-B14F-4D97-AF65-F5344CB8AC3E}">
        <p14:creationId xmlns:p14="http://schemas.microsoft.com/office/powerpoint/2010/main" xmlns="" val="313176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66229449"/>
              </p:ext>
            </p:extLst>
          </p:nvPr>
        </p:nvGraphicFramePr>
        <p:xfrm>
          <a:off x="304800" y="1478280"/>
          <a:ext cx="8458200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/>
                <a:gridCol w="2114550"/>
                <a:gridCol w="2114550"/>
                <a:gridCol w="2114550"/>
              </a:tblGrid>
              <a:tr h="685800">
                <a:tc>
                  <a:txBody>
                    <a:bodyPr/>
                    <a:lstStyle/>
                    <a:p>
                      <a:endParaRPr lang="en-US" sz="19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sz="1900" dirty="0" smtClean="0"/>
                    </a:p>
                    <a:p>
                      <a:r>
                        <a:rPr lang="en-US" sz="1900" dirty="0" smtClean="0"/>
                        <a:t>Truth In the population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endParaRPr lang="en-US" sz="19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9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H</a:t>
                      </a:r>
                      <a:r>
                        <a:rPr lang="en-US" sz="1900" dirty="0" smtClean="0">
                          <a:latin typeface="Calibri"/>
                          <a:cs typeface="Calibri"/>
                        </a:rPr>
                        <a:t>ₒ (False)</a:t>
                      </a:r>
                      <a:endParaRPr lang="en-US" sz="19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H</a:t>
                      </a:r>
                      <a:r>
                        <a:rPr lang="en-US" sz="1900" dirty="0" smtClean="0">
                          <a:latin typeface="Calibri"/>
                          <a:cs typeface="Calibri"/>
                        </a:rPr>
                        <a:t>ₒ(True)</a:t>
                      </a:r>
                      <a:endParaRPr lang="en-US" sz="1900" dirty="0"/>
                    </a:p>
                  </a:txBody>
                  <a:tcPr/>
                </a:tc>
              </a:tr>
              <a:tr h="1341119">
                <a:tc rowSpan="2">
                  <a:txBody>
                    <a:bodyPr/>
                    <a:lstStyle/>
                    <a:p>
                      <a:endParaRPr lang="en-US" sz="1900" dirty="0" smtClean="0"/>
                    </a:p>
                    <a:p>
                      <a:endParaRPr lang="en-US" sz="1900" dirty="0" smtClean="0"/>
                    </a:p>
                    <a:p>
                      <a:endParaRPr lang="en-US" sz="1900" dirty="0" smtClean="0"/>
                    </a:p>
                    <a:p>
                      <a:endParaRPr lang="en-US" sz="1900" dirty="0" smtClean="0"/>
                    </a:p>
                    <a:p>
                      <a:endParaRPr lang="en-US" sz="1900" dirty="0" smtClean="0"/>
                    </a:p>
                    <a:p>
                      <a:endParaRPr lang="en-US" sz="1900" dirty="0" smtClean="0"/>
                    </a:p>
                    <a:p>
                      <a:r>
                        <a:rPr lang="en-US" sz="1900" dirty="0" smtClean="0"/>
                        <a:t>Results in the study</a:t>
                      </a:r>
                    </a:p>
                    <a:p>
                      <a:endParaRPr lang="en-US" sz="19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Reject hypothesis</a:t>
                      </a:r>
                    </a:p>
                    <a:p>
                      <a:endParaRPr lang="en-US" sz="19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Correct </a:t>
                      </a:r>
                    </a:p>
                    <a:p>
                      <a:endParaRPr lang="en-US" sz="19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Type I error</a:t>
                      </a:r>
                      <a:endParaRPr lang="en-US" sz="1900" dirty="0"/>
                    </a:p>
                  </a:txBody>
                  <a:tcPr/>
                </a:tc>
              </a:tr>
              <a:tr h="12192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Accept hypothesis</a:t>
                      </a:r>
                    </a:p>
                    <a:p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Type II error</a:t>
                      </a:r>
                    </a:p>
                    <a:p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correct</a:t>
                      </a:r>
                      <a:endParaRPr lang="en-US" sz="1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055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3400" y="533400"/>
            <a:ext cx="4040188" cy="762000"/>
          </a:xfrm>
        </p:spPr>
        <p:txBody>
          <a:bodyPr/>
          <a:lstStyle/>
          <a:p>
            <a:r>
              <a:rPr lang="en-US" dirty="0" smtClean="0"/>
              <a:t>Type I  error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4724402" y="533400"/>
            <a:ext cx="4041775" cy="762000"/>
          </a:xfrm>
        </p:spPr>
        <p:txBody>
          <a:bodyPr/>
          <a:lstStyle/>
          <a:p>
            <a:r>
              <a:rPr lang="en-US" dirty="0" smtClean="0"/>
              <a:t>Type II error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Type 1 error</a:t>
            </a:r>
          </a:p>
          <a:p>
            <a:r>
              <a:rPr lang="en-US" dirty="0" smtClean="0">
                <a:latin typeface="Times New Roman"/>
                <a:ea typeface="Calibri"/>
              </a:rPr>
              <a:t>Rejecting </a:t>
            </a:r>
            <a:r>
              <a:rPr lang="en-US" dirty="0">
                <a:latin typeface="Times New Roman"/>
                <a:ea typeface="Calibri"/>
              </a:rPr>
              <a:t>a null hypothesis </a:t>
            </a:r>
            <a:r>
              <a:rPr lang="en-US" dirty="0" smtClean="0">
                <a:latin typeface="Times New Roman"/>
                <a:ea typeface="Calibri"/>
              </a:rPr>
              <a:t>actually </a:t>
            </a:r>
            <a:r>
              <a:rPr lang="en-US" dirty="0">
                <a:latin typeface="Times New Roman"/>
                <a:ea typeface="Calibri"/>
              </a:rPr>
              <a:t>true in the </a:t>
            </a:r>
            <a:r>
              <a:rPr lang="en-US" dirty="0" smtClean="0">
                <a:latin typeface="Times New Roman"/>
                <a:ea typeface="Calibri"/>
              </a:rPr>
              <a:t>population</a:t>
            </a:r>
          </a:p>
          <a:p>
            <a:pPr lvl="0">
              <a:buClr>
                <a:srgbClr val="2DA2BF"/>
              </a:buClr>
            </a:pPr>
            <a:r>
              <a:rPr lang="en-US" sz="2600" dirty="0">
                <a:solidFill>
                  <a:prstClr val="black"/>
                </a:solidFill>
                <a:latin typeface="Times New Roman"/>
                <a:ea typeface="Calibri"/>
              </a:rPr>
              <a:t>probability of erroneously finding a disease exposure association, when none exists in reality. </a:t>
            </a:r>
          </a:p>
          <a:p>
            <a:pPr marL="109728" lvl="0" indent="0">
              <a:buClr>
                <a:srgbClr val="2DA2BF"/>
              </a:buClr>
              <a:buNone/>
            </a:pPr>
            <a:endParaRPr lang="en-US" sz="2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Type 2 error</a:t>
            </a:r>
          </a:p>
          <a:p>
            <a:r>
              <a:rPr lang="en-US" dirty="0" smtClean="0">
                <a:solidFill>
                  <a:prstClr val="black"/>
                </a:solidFill>
                <a:latin typeface="Times New Roman"/>
                <a:ea typeface="Calibri"/>
              </a:rPr>
              <a:t>Fails to reject a null hypothesis that is actually false in the population</a:t>
            </a:r>
          </a:p>
          <a:p>
            <a:pPr lvl="0">
              <a:spcBef>
                <a:spcPts val="400"/>
              </a:spcBef>
              <a:buClr>
                <a:srgbClr val="2DA2BF"/>
              </a:buClr>
            </a:pPr>
            <a:r>
              <a:rPr lang="en-US" sz="2800" dirty="0" smtClean="0">
                <a:solidFill>
                  <a:prstClr val="black"/>
                </a:solidFill>
                <a:latin typeface="Times New Roman"/>
                <a:ea typeface="Calibri"/>
              </a:rPr>
              <a:t>probability </a:t>
            </a:r>
            <a:r>
              <a:rPr lang="en-US" sz="2800" dirty="0">
                <a:solidFill>
                  <a:prstClr val="black"/>
                </a:solidFill>
                <a:latin typeface="Times New Roman"/>
                <a:ea typeface="Calibri"/>
              </a:rPr>
              <a:t>of not erroneously finding disease exposure association, when it exists in reality.</a:t>
            </a:r>
          </a:p>
          <a:p>
            <a:pPr marL="109728" lvl="0" indent="0">
              <a:spcBef>
                <a:spcPts val="400"/>
              </a:spcBef>
              <a:buClr>
                <a:srgbClr val="2DA2BF"/>
              </a:buClr>
              <a:buNone/>
            </a:pPr>
            <a:endParaRPr lang="en-US" sz="28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endParaRPr lang="en-US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5088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07909"/>
            <a:ext cx="8382000" cy="5169091"/>
          </a:xfrm>
        </p:spPr>
        <p:txBody>
          <a:bodyPr>
            <a:normAutofit/>
          </a:bodyPr>
          <a:lstStyle/>
          <a:p>
            <a:pPr marL="658368" indent="-457200" algn="just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/>
              </a:rPr>
              <a:t>This is the probability that the test will correctly identify a significant difference or effect or association in the sample </a:t>
            </a:r>
            <a:r>
              <a:rPr lang="en-US" sz="2400" dirty="0" smtClean="0">
                <a:latin typeface="Times New Roman" pitchFamily="18" charset="0"/>
                <a:ea typeface="Calibri"/>
              </a:rPr>
              <a:t>that </a:t>
            </a:r>
            <a:r>
              <a:rPr lang="en-US" sz="2400" dirty="0">
                <a:latin typeface="Times New Roman" pitchFamily="18" charset="0"/>
                <a:ea typeface="Calibri"/>
              </a:rPr>
              <a:t>exist in the population</a:t>
            </a:r>
            <a:r>
              <a:rPr lang="en-US" sz="2400" dirty="0" smtClean="0">
                <a:latin typeface="Times New Roman" pitchFamily="18" charset="0"/>
                <a:ea typeface="Calibri"/>
              </a:rPr>
              <a:t>.</a:t>
            </a:r>
          </a:p>
          <a:p>
            <a:pPr marL="201168" indent="0" algn="just">
              <a:lnSpc>
                <a:spcPct val="160000"/>
              </a:lnSpc>
              <a:buNone/>
            </a:pPr>
            <a:endParaRPr lang="en-US" sz="2400" dirty="0" smtClean="0">
              <a:latin typeface="Times New Roman" pitchFamily="18" charset="0"/>
              <a:ea typeface="Calibri"/>
            </a:endParaRPr>
          </a:p>
          <a:p>
            <a:pPr marL="658368" indent="-457200" algn="just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ea typeface="Calibri"/>
              </a:rPr>
              <a:t>The </a:t>
            </a:r>
            <a:r>
              <a:rPr lang="en-US" sz="2400" dirty="0">
                <a:latin typeface="Times New Roman" pitchFamily="18" charset="0"/>
                <a:ea typeface="Calibri"/>
              </a:rPr>
              <a:t>larger the sample size, the study will have greater power to detect significance of difference or effect or </a:t>
            </a:r>
            <a:r>
              <a:rPr lang="en-US" sz="2400" dirty="0" smtClean="0">
                <a:latin typeface="Times New Roman" pitchFamily="18" charset="0"/>
                <a:ea typeface="Calibri"/>
              </a:rPr>
              <a:t>association</a:t>
            </a:r>
          </a:p>
          <a:p>
            <a:pPr marL="658368" indent="-457200" algn="just">
              <a:lnSpc>
                <a:spcPct val="200000"/>
              </a:lnSpc>
              <a:buFont typeface="Wingdings" pitchFamily="2" charset="2"/>
              <a:buChar char="Ø"/>
            </a:pPr>
            <a:endParaRPr lang="en-US" sz="2800" dirty="0"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63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 (1-</a:t>
            </a:r>
            <a:r>
              <a:rPr lang="el-GR" dirty="0" smtClean="0"/>
              <a:t>β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244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70037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/>
              </a:rPr>
              <a:t>It is the ratio of the variance when </a:t>
            </a:r>
            <a:r>
              <a:rPr lang="en-US" sz="2400" dirty="0" smtClean="0">
                <a:latin typeface="Times New Roman" pitchFamily="18" charset="0"/>
                <a:ea typeface="Calibri"/>
              </a:rPr>
              <a:t>other sampling method  </a:t>
            </a:r>
            <a:r>
              <a:rPr lang="en-US" sz="2400" dirty="0">
                <a:latin typeface="Times New Roman" pitchFamily="18" charset="0"/>
                <a:ea typeface="Calibri"/>
              </a:rPr>
              <a:t>is </a:t>
            </a:r>
            <a:r>
              <a:rPr lang="en-US" sz="2400" dirty="0" smtClean="0">
                <a:latin typeface="Times New Roman" pitchFamily="18" charset="0"/>
                <a:ea typeface="Calibri"/>
              </a:rPr>
              <a:t>used other than SRS </a:t>
            </a:r>
            <a:r>
              <a:rPr lang="en-US" sz="2400" dirty="0">
                <a:latin typeface="Times New Roman" pitchFamily="18" charset="0"/>
                <a:ea typeface="Calibri"/>
              </a:rPr>
              <a:t>to the variance when simple random sampling is </a:t>
            </a:r>
            <a:r>
              <a:rPr lang="en-US" sz="2400" dirty="0" smtClean="0">
                <a:latin typeface="Times New Roman" pitchFamily="18" charset="0"/>
                <a:ea typeface="Calibri"/>
              </a:rPr>
              <a:t>used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ea typeface="Calibri"/>
            </a:endParaRPr>
          </a:p>
          <a:p>
            <a:pPr marL="457200" marR="0" lvl="0" indent="-457200"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/>
                <a:cs typeface="Times New Roman"/>
              </a:rPr>
              <a:t>The sample sizes for simple random samples are multiplied by the design effect to obtain the sample size for the clustered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/>
              </a:rPr>
              <a:t>sample</a:t>
            </a:r>
            <a:endParaRPr lang="en-US" sz="2400" dirty="0">
              <a:latin typeface="Times New Roman" pitchFamily="18" charset="0"/>
              <a:ea typeface="Calibri"/>
              <a:cs typeface="Times New Roman"/>
            </a:endParaRPr>
          </a:p>
          <a:p>
            <a:endParaRPr lang="en-US" sz="2800" dirty="0" smtClean="0">
              <a:latin typeface="Times New Roman"/>
              <a:ea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503237"/>
            <a:ext cx="8153400" cy="563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 effect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739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71600"/>
            <a:ext cx="8305800" cy="447108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Multiple outcomes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The usual approach is sample size calculation on primary outcome. Alternate approach is to make calculation for each outcome and then to use largest size for planning study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Dropout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:subject who are enrolled but in whom outcome status cannot be ascertained do not count in the sample size. Anticipating the dropout rate sample size can be calculated.</a:t>
            </a:r>
          </a:p>
          <a:p>
            <a:pPr marL="342900" indent="-342900">
              <a:spcBef>
                <a:spcPct val="20000"/>
              </a:spcBef>
              <a:buClrTx/>
              <a:buSzTx/>
              <a:buFont typeface="Wingdings" pitchFamily="2" charset="2"/>
              <a:buChar char="Ø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Number of sub-groups to analyze: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multiple sub-groups in a population are going to be analyzed, the sample size should be increased to ensure that adequate numbers are obtained for each sub-group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592700"/>
          </a:xfrm>
        </p:spPr>
        <p:txBody>
          <a:bodyPr>
            <a:noAutofit/>
          </a:bodyPr>
          <a:lstStyle/>
          <a:p>
            <a:pPr marL="365760" lvl="0" indent="-256032">
              <a:lnSpc>
                <a:spcPct val="150000"/>
              </a:lnSpc>
              <a:spcBef>
                <a:spcPts val="400"/>
              </a:spcBef>
            </a:pPr>
            <a:r>
              <a:rPr lang="en-US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Practical issues in calculating sample </a:t>
            </a:r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size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507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8059"/>
            <a:ext cx="8229600" cy="3194941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</a:rPr>
              <a:t>Use of </a:t>
            </a:r>
            <a:r>
              <a:rPr lang="en-US" sz="2400" dirty="0" smtClean="0">
                <a:latin typeface="Times New Roman" pitchFamily="18" charset="0"/>
              </a:rPr>
              <a:t>formula</a:t>
            </a:r>
          </a:p>
          <a:p>
            <a:pPr lvl="0"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</a:rPr>
              <a:t>Readymade tables </a:t>
            </a:r>
            <a:endParaRPr lang="en-US" sz="2400" dirty="0" smtClean="0">
              <a:latin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400" dirty="0" err="1" smtClean="0">
                <a:latin typeface="Times New Roman" pitchFamily="18" charset="0"/>
              </a:rPr>
              <a:t>Nomograms</a:t>
            </a:r>
            <a:endParaRPr lang="en-US" sz="2400" dirty="0" smtClean="0">
              <a:latin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</a:rPr>
              <a:t> Computer software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654710"/>
          </a:xfrm>
        </p:spPr>
        <p:txBody>
          <a:bodyPr>
            <a:noAutofit/>
          </a:bodyPr>
          <a:lstStyle/>
          <a:p>
            <a:pPr marL="365760" lvl="0" indent="-256032">
              <a:lnSpc>
                <a:spcPct val="150000"/>
              </a:lnSpc>
              <a:spcBef>
                <a:spcPts val="400"/>
              </a:spcBef>
            </a:pPr>
            <a:r>
              <a:rPr lang="en-US" sz="32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Procedure for calculating sample </a:t>
            </a:r>
            <a:r>
              <a:rPr lang="en-US" sz="32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size: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76267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1"/>
            <a:ext cx="8305800" cy="5016691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Why do we need sample size calculation?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should we calculate sample size?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Basic principles for sample size calculation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Derivation of sample size formula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Description of some commonly used terms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Practical issues in calculating sample size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Procedure for calculating sample size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Formulae for calculation of sample size in different study design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1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Framework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0"/>
            <a:ext cx="2841625" cy="506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0339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74637"/>
            <a:ext cx="8229600" cy="56356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Ready made table: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8534400" cy="535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1875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Computer software for estimating sample size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406" y="1481138"/>
            <a:ext cx="8595594" cy="514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4544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27241"/>
            <a:ext cx="8229600" cy="325915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Cross sectional study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Case control study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Cohort study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Clinical trial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75559"/>
            <a:ext cx="8229600" cy="1300841"/>
          </a:xfrm>
        </p:spPr>
        <p:txBody>
          <a:bodyPr>
            <a:noAutofit/>
          </a:bodyPr>
          <a:lstStyle/>
          <a:p>
            <a:pPr marL="88900" lvl="0" indent="20638">
              <a:lnSpc>
                <a:spcPct val="150000"/>
              </a:lnSpc>
              <a:spcBef>
                <a:spcPts val="400"/>
              </a:spcBef>
            </a:pPr>
            <a:r>
              <a:rPr lang="en-US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Formulae for calculation of sample size </a:t>
            </a:r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in different </a:t>
            </a:r>
            <a:r>
              <a:rPr lang="en-US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study </a:t>
            </a:r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design :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599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57400" y="2590800"/>
            <a:ext cx="4713913" cy="1143000"/>
          </a:xfrm>
        </p:spPr>
        <p:txBody>
          <a:bodyPr/>
          <a:lstStyle/>
          <a:p>
            <a:pPr marL="109728"/>
            <a:r>
              <a:rPr lang="en-US" dirty="0"/>
              <a:t>Cross sectional study</a:t>
            </a:r>
          </a:p>
        </p:txBody>
      </p:sp>
    </p:spTree>
    <p:extLst>
      <p:ext uri="{BB962C8B-B14F-4D97-AF65-F5344CB8AC3E}">
        <p14:creationId xmlns:p14="http://schemas.microsoft.com/office/powerpoint/2010/main" xmlns="" val="57525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66800"/>
            <a:ext cx="8382000" cy="5562601"/>
          </a:xfrm>
        </p:spPr>
        <p:txBody>
          <a:bodyPr>
            <a:normAutofit fontScale="85000" lnSpcReduction="20000"/>
          </a:bodyPr>
          <a:lstStyle/>
          <a:p>
            <a:pPr marL="457200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Required information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:</a:t>
            </a:r>
            <a:endParaRPr lang="en-US" sz="2400" dirty="0" smtClean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Population proportion – p</a:t>
            </a:r>
            <a:endParaRPr lang="en-US" sz="2400" dirty="0" smtClean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Confidence level – 100 (1-α) %</a:t>
            </a:r>
            <a:endParaRPr lang="en-US" sz="2400" dirty="0" smtClean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Absolute precision required on either side of proportion – d</a:t>
            </a:r>
            <a:endParaRPr lang="en-US" sz="2400" dirty="0" smtClean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If it is not possible to estimate p, the figure of 0.5 should be used since the sample size required largest when p = 0.5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latin typeface="Calibri"/>
                <a:ea typeface="Calibri"/>
                <a:cs typeface="Times New Roman"/>
              </a:rPr>
              <a:t>			      </a:t>
            </a: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Formula: </a:t>
            </a:r>
            <a:r>
              <a:rPr lang="en-US" sz="3800" b="1" dirty="0" smtClean="0">
                <a:latin typeface="Times New Roman"/>
                <a:ea typeface="Calibri"/>
                <a:cs typeface="Times New Roman"/>
              </a:rPr>
              <a:t>n = Z</a:t>
            </a:r>
            <a:r>
              <a:rPr lang="en-US" sz="3800" b="1" baseline="30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sz="3800" b="1" dirty="0" smtClean="0">
                <a:latin typeface="Cambria Math"/>
                <a:ea typeface="Calibri"/>
                <a:cs typeface="Cambria Math"/>
              </a:rPr>
              <a:t>₁</a:t>
            </a:r>
            <a:r>
              <a:rPr lang="en-US" sz="3800" b="1" dirty="0" smtClean="0">
                <a:latin typeface="Times New Roman"/>
                <a:ea typeface="Calibri"/>
                <a:cs typeface="Times New Roman"/>
              </a:rPr>
              <a:t>-α/</a:t>
            </a:r>
            <a:r>
              <a:rPr lang="en-US" sz="3800" b="1" dirty="0" smtClean="0">
                <a:latin typeface="Cambria Math"/>
                <a:ea typeface="Calibri"/>
                <a:cs typeface="Cambria Math"/>
              </a:rPr>
              <a:t>₂</a:t>
            </a:r>
            <a:r>
              <a:rPr lang="en-US" sz="3800" b="1" dirty="0" smtClean="0">
                <a:latin typeface="Times New Roman"/>
                <a:ea typeface="Calibri"/>
                <a:cs typeface="Times New Roman"/>
              </a:rPr>
              <a:t>p(1-p)/d</a:t>
            </a:r>
            <a:r>
              <a:rPr lang="en-US" sz="3800" b="1" baseline="30000" dirty="0" smtClean="0">
                <a:latin typeface="Times New Roman"/>
                <a:ea typeface="Calibri"/>
                <a:cs typeface="Times New Roman"/>
              </a:rPr>
              <a:t>2</a:t>
            </a:r>
            <a:endParaRPr lang="en-US" sz="3800" b="1" dirty="0" smtClean="0"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868363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effectLst/>
                <a:latin typeface="Times New Roman"/>
                <a:ea typeface="Calibri"/>
              </a:rPr>
              <a:t>Estimating the population proportion with specified absolute precision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94640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0123" y="1365894"/>
            <a:ext cx="8563755" cy="4756832"/>
          </a:xfrm>
        </p:spPr>
        <p:txBody>
          <a:bodyPr>
            <a:normAutofit fontScale="85000" lnSpcReduction="10000"/>
          </a:bodyPr>
          <a:lstStyle/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ea typeface="Calibri"/>
                <a:cs typeface="Times New Roman"/>
              </a:rPr>
              <a:t>A local health department wishes to estimate the prevalence of tuberculosis among children under five years of age in its </a:t>
            </a:r>
            <a:r>
              <a:rPr lang="en-US" sz="2800" dirty="0" smtClean="0">
                <a:latin typeface="Times New Roman" pitchFamily="18" charset="0"/>
                <a:ea typeface="Calibri"/>
                <a:cs typeface="Times New Roman"/>
              </a:rPr>
              <a:t>locality.</a:t>
            </a: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ea typeface="Calibri"/>
                <a:cs typeface="Times New Roman"/>
              </a:rPr>
              <a:t>How </a:t>
            </a:r>
            <a:r>
              <a:rPr lang="en-US" sz="2800" dirty="0">
                <a:latin typeface="Times New Roman" pitchFamily="18" charset="0"/>
                <a:ea typeface="Calibri"/>
                <a:cs typeface="Times New Roman"/>
              </a:rPr>
              <a:t>many children should be included in the </a:t>
            </a:r>
            <a:r>
              <a:rPr lang="en-US" sz="2800" dirty="0" smtClean="0">
                <a:latin typeface="Times New Roman" pitchFamily="18" charset="0"/>
                <a:ea typeface="Calibri"/>
                <a:cs typeface="Times New Roman"/>
              </a:rPr>
              <a:t>sample, </a:t>
            </a:r>
            <a:r>
              <a:rPr lang="en-US" sz="2800" dirty="0">
                <a:latin typeface="Times New Roman" pitchFamily="18" charset="0"/>
                <a:ea typeface="Calibri"/>
                <a:cs typeface="Times New Roman"/>
              </a:rPr>
              <a:t>so that the prevalence may be estimated to within 5 percentage points of the true value with 95% confidence, if it is known that the true rate is unlikely to exceed 20</a:t>
            </a:r>
            <a:r>
              <a:rPr lang="en-US" sz="2800" dirty="0" smtClean="0">
                <a:latin typeface="Times New Roman" pitchFamily="18" charset="0"/>
                <a:ea typeface="Calibri"/>
                <a:cs typeface="Times New Roman"/>
              </a:rPr>
              <a:t>% ?</a:t>
            </a:r>
            <a:endParaRPr lang="en-US" sz="2800" dirty="0">
              <a:latin typeface="Times New Roman" pitchFamily="18" charset="0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648228"/>
          </a:xfrm>
        </p:spPr>
        <p:txBody>
          <a:bodyPr/>
          <a:lstStyle/>
          <a:p>
            <a:r>
              <a:rPr lang="en-US" dirty="0" smtClean="0"/>
              <a:t>Example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467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762000"/>
            <a:ext cx="8458200" cy="5943600"/>
          </a:xfrm>
        </p:spPr>
        <p:txBody>
          <a:bodyPr>
            <a:normAutofit fontScale="85000" lnSpcReduction="10000"/>
          </a:bodyPr>
          <a:lstStyle/>
          <a:p>
            <a:pPr marL="457200" lvl="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Anticipated population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proportion =20 %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(p=0.20)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Confidence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level = 95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%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marR="0" lvl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Absolute precision (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15 %-25 %) = 5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percentage points (d=0.05)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By using the above formula, we have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 	n	= 1.96</a:t>
            </a:r>
            <a:r>
              <a:rPr lang="en-US" sz="2800" baseline="30000" dirty="0" smtClean="0">
                <a:latin typeface="Times New Roman"/>
                <a:ea typeface="Calibri"/>
                <a:cs typeface="Times New Roman"/>
              </a:rPr>
              <a:t>2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x 0.2 x (1 - 0.2) / (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0.05)</a:t>
            </a:r>
            <a:r>
              <a:rPr lang="en-US" sz="2800" baseline="30000" dirty="0">
                <a:latin typeface="Times New Roman"/>
                <a:ea typeface="Calibri"/>
                <a:cs typeface="Times New Roman"/>
              </a:rPr>
              <a:t>2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		= 245.86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        i.e. 246</a:t>
            </a:r>
            <a:endParaRPr lang="en-US" sz="2400" b="1" dirty="0">
              <a:latin typeface="Calibri"/>
              <a:ea typeface="Calibri"/>
              <a:cs typeface="Times New Roman"/>
            </a:endParaRP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74637"/>
            <a:ext cx="8305800" cy="563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Solution 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962400"/>
            <a:ext cx="2298700" cy="265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7143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>
                <a:latin typeface="Times New Roman"/>
                <a:ea typeface="Calibri"/>
                <a:cs typeface="Times New Roman"/>
              </a:rPr>
              <a:t>Required information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: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Anticipated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population proportion = P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Confidence level =   100(1-α)% 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Relative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precision =  ε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>
                <a:latin typeface="Times New Roman"/>
                <a:ea typeface="Calibri"/>
                <a:cs typeface="Times New Roman"/>
              </a:rPr>
              <a:t>Formula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: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	n 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= Z</a:t>
            </a:r>
            <a:r>
              <a:rPr lang="en-US" sz="2800" b="1" baseline="30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2800" b="1" baseline="-25000" dirty="0">
                <a:latin typeface="Times New Roman"/>
                <a:ea typeface="Calibri"/>
                <a:cs typeface="Times New Roman"/>
              </a:rPr>
              <a:t>1-α/2  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(1-p)/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 ε</a:t>
            </a:r>
            <a:r>
              <a:rPr lang="en-US" sz="2800" b="1" baseline="300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b="1" baseline="30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sz="3100" b="1" dirty="0" smtClean="0">
                <a:latin typeface="Times New Roman"/>
                <a:ea typeface="Calibri"/>
                <a:cs typeface="Times New Roman"/>
              </a:rPr>
              <a:t>P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0123" y="303627"/>
            <a:ext cx="8563755" cy="763173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Estimating a population </a:t>
            </a:r>
            <a:r>
              <a:rPr lang="en-US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proportion with </a:t>
            </a:r>
            <a:r>
              <a:rPr lang="en-US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specified relative </a:t>
            </a:r>
            <a:r>
              <a:rPr lang="en-US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precisions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7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503122"/>
            <a:ext cx="8229600" cy="5202478"/>
          </a:xfrm>
        </p:spPr>
        <p:txBody>
          <a:bodyPr>
            <a:normAutofit fontScale="85000" lnSpcReduction="10000"/>
          </a:bodyPr>
          <a:lstStyle/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An investigator working for the national program of immunization seeks to estimate the proportion of children in country who are receiving appropriate childhood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vaccinations.</a:t>
            </a: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How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many children must be studied if the resulting estimate is to fall within 10%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of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true proportion with 95% confidence? The vaccination coverage is not expected to be below 50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%.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68173"/>
            <a:ext cx="8229600" cy="598627"/>
          </a:xfrm>
        </p:spPr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4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9321"/>
            <a:ext cx="8229600" cy="4949978"/>
          </a:xfrm>
        </p:spPr>
        <p:txBody>
          <a:bodyPr>
            <a:normAutofit fontScale="85000" lnSpcReduction="20000"/>
          </a:bodyPr>
          <a:lstStyle/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Anticipated population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proportion 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= 50%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Confidence level = 95% 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Relative precision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(45%-55%) =10% of 50% (</a:t>
            </a:r>
            <a:r>
              <a:rPr lang="en-US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ε </a:t>
            </a:r>
            <a:r>
              <a:rPr lang="en-US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=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0.10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)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b="1" dirty="0">
                <a:latin typeface="Times New Roman"/>
                <a:ea typeface="Calibri"/>
                <a:cs typeface="Times New Roman"/>
              </a:rPr>
              <a:t>n</a:t>
            </a: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	= 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Z</a:t>
            </a:r>
            <a:r>
              <a:rPr lang="en-US" sz="2800" b="1" baseline="30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2800" b="1" baseline="-25000" dirty="0">
                <a:latin typeface="Times New Roman"/>
                <a:ea typeface="Calibri"/>
                <a:cs typeface="Times New Roman"/>
              </a:rPr>
              <a:t>1-α/2 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(1-P)/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 ε</a:t>
            </a:r>
            <a:r>
              <a:rPr lang="en-US" sz="2800" b="1" baseline="300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b="1" baseline="30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P</a:t>
            </a:r>
            <a:endParaRPr lang="en-US" sz="2400" dirty="0" smtClean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>
                <a:latin typeface="Times New Roman"/>
                <a:ea typeface="Calibri"/>
                <a:cs typeface="Times New Roman"/>
              </a:rPr>
              <a:t>	</a:t>
            </a: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= 1.96</a:t>
            </a:r>
            <a:r>
              <a:rPr lang="en-US" sz="2800" b="1" baseline="30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 x 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(1- 0.5) /0.10</a:t>
            </a:r>
            <a:r>
              <a:rPr lang="en-US" sz="2800" b="1" baseline="30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x 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0.5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>
                <a:latin typeface="Times New Roman"/>
                <a:ea typeface="Calibri"/>
                <a:cs typeface="Times New Roman"/>
              </a:rPr>
              <a:t>	</a:t>
            </a: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= 384.16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98627"/>
          </a:xfrm>
        </p:spPr>
        <p:txBody>
          <a:bodyPr>
            <a:normAutofit/>
          </a:bodyPr>
          <a:lstStyle/>
          <a:p>
            <a:r>
              <a:rPr lang="en-US" dirty="0" smtClean="0"/>
              <a:t>Solution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2993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8653200" cy="571168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/>
                <a:ea typeface="TimesNewRomanPSMT"/>
              </a:rPr>
              <a:t>Sample Size (n) is the number of individuals in a group under </a:t>
            </a:r>
            <a:r>
              <a:rPr lang="en-US" sz="2400" dirty="0" smtClean="0">
                <a:latin typeface="Times New Roman"/>
                <a:ea typeface="TimesNewRomanPSMT"/>
              </a:rPr>
              <a:t>study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 smtClean="0">
              <a:latin typeface="Times New Roman"/>
              <a:ea typeface="TimesNewRomanPSMT"/>
            </a:endParaRPr>
          </a:p>
          <a:p>
            <a:pPr marL="86868" indent="-342900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400" dirty="0" smtClean="0">
                <a:latin typeface="Times New Roman"/>
                <a:ea typeface="Calibri"/>
                <a:cs typeface="Times New Roman"/>
              </a:rPr>
              <a:t>If the sample size is too small, even the most rigorously executed study may fail to answer its research question, may </a:t>
            </a:r>
            <a:r>
              <a:rPr lang="en-US" sz="2400" dirty="0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fail to detect important effects or associations</a:t>
            </a:r>
            <a:r>
              <a:rPr lang="en-US" sz="2400" dirty="0" smtClean="0">
                <a:latin typeface="Times New Roman"/>
                <a:ea typeface="Calibri"/>
                <a:cs typeface="Times New Roman"/>
              </a:rPr>
              <a:t>, or may estimate those effects or associations too </a:t>
            </a:r>
            <a:r>
              <a:rPr lang="en-US" sz="2400" dirty="0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imprecisely</a:t>
            </a:r>
          </a:p>
          <a:p>
            <a:pPr marL="86868" indent="-342900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en-US" sz="2400" dirty="0" smtClean="0">
              <a:latin typeface="Times New Roman"/>
              <a:ea typeface="Calibri"/>
              <a:cs typeface="Times New Roman"/>
            </a:endParaRPr>
          </a:p>
          <a:p>
            <a:pPr marL="86868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400" dirty="0" smtClean="0">
                <a:latin typeface="Times New Roman"/>
                <a:ea typeface="Calibri"/>
              </a:rPr>
              <a:t>If </a:t>
            </a:r>
            <a:r>
              <a:rPr lang="en-US" sz="2400" dirty="0">
                <a:latin typeface="Times New Roman"/>
                <a:ea typeface="Calibri"/>
              </a:rPr>
              <a:t>the sample size is too </a:t>
            </a:r>
            <a:r>
              <a:rPr lang="en-US" sz="2400" dirty="0" smtClean="0">
                <a:latin typeface="Times New Roman"/>
                <a:ea typeface="Calibri"/>
              </a:rPr>
              <a:t>large, </a:t>
            </a:r>
            <a:r>
              <a:rPr lang="en-US" sz="2400" dirty="0">
                <a:latin typeface="Times New Roman"/>
                <a:ea typeface="Calibri"/>
              </a:rPr>
              <a:t>the study will be more difficult and </a:t>
            </a:r>
            <a:r>
              <a:rPr lang="en-US" sz="2400" dirty="0">
                <a:solidFill>
                  <a:srgbClr val="00B0F0"/>
                </a:solidFill>
                <a:latin typeface="Times New Roman"/>
                <a:ea typeface="Calibri"/>
              </a:rPr>
              <a:t>costly</a:t>
            </a:r>
            <a:r>
              <a:rPr lang="en-US" sz="2400" dirty="0">
                <a:latin typeface="Times New Roman"/>
                <a:ea typeface="Calibri"/>
              </a:rPr>
              <a:t>, and may even </a:t>
            </a:r>
            <a:r>
              <a:rPr lang="en-US" sz="2400" dirty="0">
                <a:solidFill>
                  <a:srgbClr val="00B0F0"/>
                </a:solidFill>
                <a:latin typeface="Times New Roman"/>
                <a:ea typeface="Calibri"/>
              </a:rPr>
              <a:t>lead to a loss in accuracy</a:t>
            </a:r>
            <a:r>
              <a:rPr lang="en-US" sz="2400" dirty="0">
                <a:latin typeface="Times New Roman"/>
                <a:ea typeface="Calibri"/>
              </a:rPr>
              <a:t>, as it is often difficult to maintain high data quality</a:t>
            </a:r>
            <a:r>
              <a:rPr lang="en-US" sz="2400" dirty="0" smtClean="0">
                <a:latin typeface="Times New Roman"/>
                <a:ea typeface="Calibri"/>
              </a:rPr>
              <a:t>.</a:t>
            </a:r>
          </a:p>
          <a:p>
            <a:pPr marL="86868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en-US" sz="2400" dirty="0" smtClean="0">
              <a:latin typeface="Times New Roman"/>
              <a:ea typeface="Calibri"/>
            </a:endParaRPr>
          </a:p>
          <a:p>
            <a:pPr marL="86868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400" dirty="0">
                <a:latin typeface="Times New Roman"/>
                <a:ea typeface="Calibri"/>
              </a:rPr>
              <a:t>Hence, it is necessary to estimate the optimum sample size for each </a:t>
            </a:r>
            <a:r>
              <a:rPr lang="en-US" sz="2400" dirty="0" smtClean="0">
                <a:latin typeface="Times New Roman"/>
                <a:ea typeface="Calibri"/>
              </a:rPr>
              <a:t>individual </a:t>
            </a:r>
            <a:r>
              <a:rPr lang="en-US" sz="2400" dirty="0">
                <a:latin typeface="Times New Roman"/>
                <a:ea typeface="Calibri"/>
              </a:rPr>
              <a:t>study</a:t>
            </a:r>
            <a:endParaRPr lang="en-US" sz="2200" dirty="0">
              <a:latin typeface="Calibri"/>
              <a:ea typeface="Calibri"/>
              <a:cs typeface="Times New Roman"/>
            </a:endParaRP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76200"/>
            <a:ext cx="8229600" cy="715963"/>
          </a:xfrm>
        </p:spPr>
        <p:txBody>
          <a:bodyPr>
            <a:noAutofit/>
          </a:bodyPr>
          <a:lstStyle/>
          <a:p>
            <a:pPr marL="365760" lvl="0" indent="-256032">
              <a:lnSpc>
                <a:spcPct val="150000"/>
              </a:lnSpc>
              <a:spcBef>
                <a:spcPts val="400"/>
              </a:spcBef>
            </a:pPr>
            <a:r>
              <a:rPr lang="en-US" sz="32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Why do we need sample size calculation</a:t>
            </a:r>
            <a:r>
              <a:rPr lang="en-US" sz="32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5214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894493"/>
            <a:ext cx="8686800" cy="5658707"/>
          </a:xfrm>
        </p:spPr>
        <p:txBody>
          <a:bodyPr>
            <a:normAutofit fontScale="77500" lnSpcReduction="20000"/>
          </a:bodyPr>
          <a:lstStyle/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Required information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:</a:t>
            </a:r>
          </a:p>
          <a:p>
            <a:pPr marL="457200" marR="0" indent="-457200" algn="just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test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value of population proportion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under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the null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hypothesis =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Po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Anticipated value of the population proportion = Pa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Level of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significance = 100 α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%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Power of the test =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100 (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1-β)%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Alternative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hypothesis	Pa&gt;Po 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or  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Pa&lt;Po	for 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one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sided</a:t>
            </a:r>
          </a:p>
          <a:p>
            <a:pPr marL="0" marR="0" indent="0" algn="just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	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			Pa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≠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Po			for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two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sided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Formula:		n= 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{Z</a:t>
            </a:r>
            <a:r>
              <a:rPr lang="en-US" sz="2800" b="1" baseline="-25000" dirty="0">
                <a:latin typeface="Times New Roman"/>
                <a:ea typeface="Calibri"/>
                <a:cs typeface="Times New Roman"/>
              </a:rPr>
              <a:t>1-α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 √[Po(1-Po)+ Z</a:t>
            </a:r>
            <a:r>
              <a:rPr lang="en-US" sz="2800" b="1" baseline="-25000" dirty="0">
                <a:latin typeface="Times New Roman"/>
                <a:ea typeface="Calibri"/>
                <a:cs typeface="Times New Roman"/>
              </a:rPr>
              <a:t>1-β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√[Pa(1-Pa)]}²</a:t>
            </a: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/ (Po-Pa)</a:t>
            </a:r>
            <a:r>
              <a:rPr lang="en-US" sz="2800" b="1" baseline="30000" dirty="0" smtClean="0">
                <a:latin typeface="Times New Roman"/>
                <a:ea typeface="Calibri"/>
                <a:cs typeface="Times New Roman"/>
              </a:rPr>
              <a:t>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563934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dirty="0">
                <a:effectLst/>
                <a:latin typeface="Times New Roman"/>
                <a:ea typeface="Calibri"/>
                <a:cs typeface="Times New Roman"/>
              </a:rPr>
              <a:t>Hypothesis test for population </a:t>
            </a:r>
            <a:r>
              <a:rPr lang="en-US" sz="3600" dirty="0" smtClean="0">
                <a:effectLst/>
                <a:latin typeface="Times New Roman"/>
                <a:ea typeface="Calibri"/>
                <a:cs typeface="Times New Roman"/>
              </a:rPr>
              <a:t>proportion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567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4057" y="1389443"/>
            <a:ext cx="8735887" cy="4709735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/>
                <a:ea typeface="Calibri"/>
              </a:rPr>
              <a:t> </a:t>
            </a:r>
            <a:r>
              <a:rPr lang="en-US" sz="2400" dirty="0">
                <a:latin typeface="Times New Roman"/>
                <a:ea typeface="Calibri"/>
              </a:rPr>
              <a:t>Previous surveys have demonstrated that the usual prevalence of dental caries among school children in a particular community is about 25%. </a:t>
            </a:r>
            <a:endParaRPr lang="en-US" sz="2400" dirty="0" smtClean="0">
              <a:latin typeface="Times New Roman"/>
              <a:ea typeface="Calibri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/>
                <a:ea typeface="Calibri"/>
              </a:rPr>
              <a:t>How </a:t>
            </a:r>
            <a:r>
              <a:rPr lang="en-US" sz="2400" dirty="0">
                <a:latin typeface="Times New Roman"/>
                <a:ea typeface="Calibri"/>
              </a:rPr>
              <a:t>many children should be included in a survey designed to test for a decrease in the prevalence of dental caries, if it is desired to be 90% sure of detecting a rate of 20% at the 5% level of </a:t>
            </a:r>
            <a:r>
              <a:rPr lang="en-US" sz="2400" dirty="0" smtClean="0">
                <a:latin typeface="Times New Roman"/>
                <a:ea typeface="Calibri"/>
              </a:rPr>
              <a:t>significance?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21680"/>
            <a:ext cx="8229600" cy="745120"/>
          </a:xfrm>
        </p:spPr>
        <p:txBody>
          <a:bodyPr/>
          <a:lstStyle/>
          <a:p>
            <a:r>
              <a:rPr lang="en-US" dirty="0" smtClean="0"/>
              <a:t>Example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7866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976483"/>
            <a:ext cx="8763000" cy="5119517"/>
          </a:xfrm>
        </p:spPr>
        <p:txBody>
          <a:bodyPr>
            <a:normAutofit fontScale="47500" lnSpcReduction="20000"/>
          </a:bodyPr>
          <a:lstStyle/>
          <a:p>
            <a:pPr marL="685800" lvl="0" indent="-6858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5500" dirty="0" smtClean="0">
                <a:latin typeface="Times New Roman"/>
                <a:ea typeface="Calibri"/>
                <a:cs typeface="Times New Roman"/>
              </a:rPr>
              <a:t>Test </a:t>
            </a:r>
            <a:r>
              <a:rPr lang="en-US" sz="5500" dirty="0">
                <a:latin typeface="Times New Roman"/>
                <a:ea typeface="Calibri"/>
                <a:cs typeface="Times New Roman"/>
              </a:rPr>
              <a:t>caries rate </a:t>
            </a:r>
            <a:r>
              <a:rPr lang="en-US" sz="5500" dirty="0" smtClean="0">
                <a:latin typeface="Times New Roman"/>
                <a:ea typeface="Calibri"/>
                <a:cs typeface="Times New Roman"/>
              </a:rPr>
              <a:t>= 25</a:t>
            </a:r>
            <a:r>
              <a:rPr lang="en-US" sz="5500" dirty="0">
                <a:latin typeface="Times New Roman"/>
                <a:ea typeface="Calibri"/>
                <a:cs typeface="Times New Roman"/>
              </a:rPr>
              <a:t>% (</a:t>
            </a:r>
            <a:r>
              <a:rPr lang="en-US" sz="5500" dirty="0" smtClean="0">
                <a:latin typeface="Times New Roman"/>
                <a:ea typeface="Calibri"/>
                <a:cs typeface="Times New Roman"/>
              </a:rPr>
              <a:t>Po = 0.25</a:t>
            </a:r>
            <a:r>
              <a:rPr lang="en-US" sz="5500" dirty="0">
                <a:latin typeface="Times New Roman"/>
                <a:ea typeface="Calibri"/>
                <a:cs typeface="Times New Roman"/>
              </a:rPr>
              <a:t>)</a:t>
            </a:r>
            <a:endParaRPr lang="en-US" sz="5500" dirty="0">
              <a:latin typeface="Calibri"/>
              <a:ea typeface="Calibri"/>
              <a:cs typeface="Times New Roman"/>
            </a:endParaRPr>
          </a:p>
          <a:p>
            <a:pPr marL="685800" lvl="0" indent="-6858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5500" dirty="0">
                <a:latin typeface="Times New Roman"/>
                <a:ea typeface="Calibri"/>
                <a:cs typeface="Times New Roman"/>
              </a:rPr>
              <a:t>Anticipated caries </a:t>
            </a:r>
            <a:r>
              <a:rPr lang="en-US" sz="5500" dirty="0" smtClean="0">
                <a:latin typeface="Times New Roman"/>
                <a:ea typeface="Calibri"/>
                <a:cs typeface="Times New Roman"/>
              </a:rPr>
              <a:t>rate = </a:t>
            </a:r>
            <a:r>
              <a:rPr lang="en-US" sz="5500" dirty="0">
                <a:latin typeface="Times New Roman"/>
                <a:ea typeface="Calibri"/>
                <a:cs typeface="Times New Roman"/>
              </a:rPr>
              <a:t>20% (</a:t>
            </a:r>
            <a:r>
              <a:rPr lang="en-US" sz="5500" dirty="0" smtClean="0">
                <a:latin typeface="Times New Roman"/>
                <a:ea typeface="Calibri"/>
                <a:cs typeface="Times New Roman"/>
              </a:rPr>
              <a:t>Pa = 0.20</a:t>
            </a:r>
            <a:r>
              <a:rPr lang="en-US" sz="5500" dirty="0">
                <a:latin typeface="Times New Roman"/>
                <a:ea typeface="Calibri"/>
                <a:cs typeface="Times New Roman"/>
              </a:rPr>
              <a:t>)</a:t>
            </a:r>
            <a:endParaRPr lang="en-US" sz="5500" dirty="0">
              <a:latin typeface="Calibri"/>
              <a:ea typeface="Calibri"/>
              <a:cs typeface="Times New Roman"/>
            </a:endParaRPr>
          </a:p>
          <a:p>
            <a:pPr marL="685800" lvl="0" indent="-6858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5500" dirty="0">
                <a:latin typeface="Times New Roman"/>
                <a:ea typeface="Calibri"/>
                <a:cs typeface="Times New Roman"/>
              </a:rPr>
              <a:t>Level of significance </a:t>
            </a:r>
            <a:r>
              <a:rPr lang="en-US" sz="5500" dirty="0" smtClean="0">
                <a:latin typeface="Times New Roman"/>
                <a:ea typeface="Calibri"/>
                <a:cs typeface="Times New Roman"/>
              </a:rPr>
              <a:t>= 5</a:t>
            </a:r>
            <a:r>
              <a:rPr lang="en-US" sz="5500" dirty="0">
                <a:latin typeface="Times New Roman"/>
                <a:ea typeface="Calibri"/>
                <a:cs typeface="Times New Roman"/>
              </a:rPr>
              <a:t>%</a:t>
            </a:r>
            <a:endParaRPr lang="en-US" sz="5500" dirty="0">
              <a:latin typeface="Calibri"/>
              <a:ea typeface="Calibri"/>
              <a:cs typeface="Times New Roman"/>
            </a:endParaRPr>
          </a:p>
          <a:p>
            <a:pPr marL="685800" lvl="0" indent="-6858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5500" dirty="0">
                <a:latin typeface="Times New Roman"/>
                <a:ea typeface="Calibri"/>
                <a:cs typeface="Times New Roman"/>
              </a:rPr>
              <a:t>Power of test = 90%</a:t>
            </a:r>
            <a:endParaRPr lang="en-US" sz="5500" dirty="0">
              <a:latin typeface="Calibri"/>
              <a:ea typeface="Calibri"/>
              <a:cs typeface="Times New Roman"/>
            </a:endParaRPr>
          </a:p>
          <a:p>
            <a:pPr marL="685800" lvl="0" indent="-6858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5500" dirty="0">
                <a:latin typeface="Times New Roman"/>
                <a:ea typeface="Calibri"/>
                <a:cs typeface="Times New Roman"/>
              </a:rPr>
              <a:t>Alternative hypothesis (one-sided test): caries </a:t>
            </a:r>
            <a:r>
              <a:rPr lang="en-US" sz="5500" dirty="0" smtClean="0">
                <a:latin typeface="Times New Roman"/>
                <a:ea typeface="Calibri"/>
                <a:cs typeface="Times New Roman"/>
              </a:rPr>
              <a:t>rate &lt; 25</a:t>
            </a:r>
            <a:r>
              <a:rPr lang="en-US" sz="5500" dirty="0">
                <a:latin typeface="Times New Roman"/>
                <a:ea typeface="Calibri"/>
                <a:cs typeface="Times New Roman"/>
              </a:rPr>
              <a:t>%</a:t>
            </a:r>
            <a:endParaRPr lang="en-US" sz="5500" dirty="0">
              <a:latin typeface="Calibri"/>
              <a:ea typeface="Calibri"/>
              <a:cs typeface="Times New Roman"/>
            </a:endParaRPr>
          </a:p>
          <a:p>
            <a:pPr marL="201168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5500" dirty="0" smtClean="0">
                <a:latin typeface="Times New Roman"/>
                <a:ea typeface="Calibri"/>
                <a:cs typeface="Times New Roman"/>
              </a:rPr>
              <a:t>Substituting </a:t>
            </a:r>
            <a:r>
              <a:rPr lang="en-US" sz="5500" dirty="0">
                <a:latin typeface="Times New Roman"/>
                <a:ea typeface="Calibri"/>
                <a:cs typeface="Times New Roman"/>
              </a:rPr>
              <a:t>the value in the formula  </a:t>
            </a:r>
            <a:endParaRPr lang="en-US" sz="55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5500" b="1" dirty="0" smtClean="0">
                <a:latin typeface="Times New Roman"/>
                <a:ea typeface="Calibri"/>
                <a:cs typeface="Times New Roman"/>
              </a:rPr>
              <a:t>	n = </a:t>
            </a:r>
            <a:r>
              <a:rPr lang="en-US" sz="5500" b="1" dirty="0">
                <a:latin typeface="Times New Roman"/>
                <a:ea typeface="Calibri"/>
                <a:cs typeface="Times New Roman"/>
              </a:rPr>
              <a:t>{Z</a:t>
            </a:r>
            <a:r>
              <a:rPr lang="en-US" sz="5500" b="1" baseline="-25000" dirty="0">
                <a:latin typeface="Times New Roman"/>
                <a:ea typeface="Calibri"/>
                <a:cs typeface="Times New Roman"/>
              </a:rPr>
              <a:t>1-α</a:t>
            </a:r>
            <a:r>
              <a:rPr lang="en-US" sz="5500" b="1" dirty="0">
                <a:latin typeface="Times New Roman"/>
                <a:ea typeface="Calibri"/>
                <a:cs typeface="Times New Roman"/>
              </a:rPr>
              <a:t> √[Po(1-Po)+ Z</a:t>
            </a:r>
            <a:r>
              <a:rPr lang="en-US" sz="5500" b="1" baseline="-25000" dirty="0">
                <a:latin typeface="Times New Roman"/>
                <a:ea typeface="Calibri"/>
                <a:cs typeface="Times New Roman"/>
              </a:rPr>
              <a:t>1-β</a:t>
            </a:r>
            <a:r>
              <a:rPr lang="en-US" sz="5500" b="1" dirty="0">
                <a:latin typeface="Times New Roman"/>
                <a:ea typeface="Calibri"/>
                <a:cs typeface="Times New Roman"/>
              </a:rPr>
              <a:t>√[Pa(1-Pa)]}²/ (</a:t>
            </a:r>
            <a:r>
              <a:rPr lang="en-US" sz="5500" b="1" dirty="0" smtClean="0">
                <a:latin typeface="Times New Roman"/>
                <a:ea typeface="Calibri"/>
                <a:cs typeface="Times New Roman"/>
              </a:rPr>
              <a:t>Po-Pa)</a:t>
            </a:r>
            <a:r>
              <a:rPr lang="en-US" sz="5500" b="1" baseline="30000" dirty="0" smtClean="0">
                <a:latin typeface="Times New Roman"/>
                <a:ea typeface="Calibri"/>
                <a:cs typeface="Times New Roman"/>
              </a:rPr>
              <a:t>2</a:t>
            </a:r>
          </a:p>
          <a:p>
            <a:pPr marL="0" marR="0" indent="0" algn="just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5500" b="1" baseline="30000" dirty="0">
                <a:latin typeface="Times New Roman"/>
                <a:ea typeface="Calibri"/>
                <a:cs typeface="Times New Roman"/>
              </a:rPr>
              <a:t>	 </a:t>
            </a:r>
            <a:r>
              <a:rPr lang="en-US" sz="5500" b="1" dirty="0" smtClean="0">
                <a:latin typeface="Times New Roman"/>
                <a:ea typeface="Calibri"/>
                <a:cs typeface="Times New Roman"/>
              </a:rPr>
              <a:t>  = 597</a:t>
            </a:r>
            <a:endParaRPr lang="en-US" sz="5500" dirty="0">
              <a:latin typeface="Calibri"/>
              <a:ea typeface="Calibri"/>
              <a:cs typeface="Times New Roman"/>
            </a:endParaRPr>
          </a:p>
          <a:p>
            <a:endParaRPr lang="en-US" sz="5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46451"/>
            <a:ext cx="8229600" cy="54373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Solution: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643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4132" y="1219868"/>
            <a:ext cx="8773668" cy="5104732"/>
          </a:xfrm>
        </p:spPr>
        <p:txBody>
          <a:bodyPr>
            <a:noAutofit/>
          </a:bodyPr>
          <a:lstStyle/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000" b="1" dirty="0">
                <a:latin typeface="Times New Roman"/>
                <a:ea typeface="Calibri"/>
                <a:cs typeface="Times New Roman"/>
              </a:rPr>
              <a:t>Required information: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marL="86868" marR="0" indent="-3429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Anticipated population = p1 and p2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marL="86868" marR="0" indent="-3429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Confidence level = 100 (1-α) %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marL="86868" marR="0" indent="-3429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Absolute precision required on either side of the true value of the difference between the proportions (in percentage points) = d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marL="86868" marR="0" indent="-3429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Intermediate value </a:t>
            </a:r>
            <a:r>
              <a:rPr lang="en-US" sz="2000" dirty="0" smtClean="0">
                <a:latin typeface="Times New Roman"/>
                <a:ea typeface="Calibri"/>
                <a:cs typeface="Times New Roman"/>
              </a:rPr>
              <a:t>= v =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[p1 (1-p1) + p2(1-p2)]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marL="86868" marR="0" indent="-3429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For any value of d, the sample size required will be largest when both p1 and p2 are equal to 50</a:t>
            </a:r>
            <a:r>
              <a:rPr lang="en-US" sz="2000" dirty="0" smtClean="0">
                <a:latin typeface="Times New Roman"/>
                <a:ea typeface="Calibri"/>
                <a:cs typeface="Times New Roman"/>
              </a:rPr>
              <a:t>%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therefore if it is not possible to estimate either population proportion, the safest choice of 0.5 should be used in both cases.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marL="86868" marR="0" indent="-3429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2000" b="1" dirty="0" smtClean="0">
              <a:latin typeface="Times New Roman"/>
              <a:ea typeface="Calibri"/>
              <a:cs typeface="Times New Roman"/>
            </a:endParaRPr>
          </a:p>
          <a:p>
            <a:pPr marL="86868" indent="-3429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000" b="1" dirty="0" smtClean="0">
                <a:latin typeface="Times New Roman"/>
                <a:ea typeface="Calibri"/>
                <a:cs typeface="Times New Roman"/>
              </a:rPr>
              <a:t>Formula:</a:t>
            </a:r>
            <a:r>
              <a:rPr lang="en-US" sz="2000" b="1" dirty="0">
                <a:latin typeface="Calibri"/>
                <a:ea typeface="Calibri"/>
                <a:cs typeface="Times New Roman"/>
              </a:rPr>
              <a:t>	</a:t>
            </a:r>
            <a:r>
              <a:rPr lang="en-US" sz="2400" b="1" dirty="0" smtClean="0">
                <a:latin typeface="Times New Roman"/>
                <a:ea typeface="Calibri"/>
                <a:cs typeface="Times New Roman"/>
              </a:rPr>
              <a:t>n</a:t>
            </a:r>
            <a:r>
              <a:rPr lang="en-US" sz="2400" b="1" dirty="0">
                <a:latin typeface="Times New Roman"/>
                <a:ea typeface="Calibri"/>
                <a:cs typeface="Times New Roman"/>
              </a:rPr>
              <a:t>= Z²</a:t>
            </a:r>
            <a:r>
              <a:rPr lang="en-US" sz="2400" b="1" dirty="0">
                <a:latin typeface="Cambria Math"/>
                <a:ea typeface="Calibri"/>
                <a:cs typeface="Cambria Math"/>
              </a:rPr>
              <a:t>₁</a:t>
            </a:r>
            <a:r>
              <a:rPr lang="en-US" sz="2400" b="1" dirty="0">
                <a:latin typeface="Times New Roman"/>
                <a:ea typeface="Calibri"/>
                <a:cs typeface="Times New Roman"/>
              </a:rPr>
              <a:t>-α[p1(1-p1)+p2(1-p2)]²/d²</a:t>
            </a:r>
            <a:endParaRPr lang="en-US" sz="24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3" y="152400"/>
            <a:ext cx="8735887" cy="775286"/>
          </a:xfrm>
        </p:spPr>
        <p:txBody>
          <a:bodyPr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effectLst/>
                <a:latin typeface="Times New Roman"/>
                <a:ea typeface="Calibri"/>
                <a:cs typeface="Times New Roman"/>
              </a:rPr>
              <a:t>Estimating the difference between two population proportions with specified absolute </a:t>
            </a:r>
            <a:r>
              <a:rPr lang="en-US" sz="2800" dirty="0" smtClean="0">
                <a:effectLst/>
                <a:latin typeface="Times New Roman"/>
                <a:ea typeface="Calibri"/>
                <a:cs typeface="Times New Roman"/>
              </a:rPr>
              <a:t>precision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4023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304" y="1493837"/>
            <a:ext cx="8649393" cy="4525963"/>
          </a:xfrm>
        </p:spPr>
        <p:txBody>
          <a:bodyPr/>
          <a:lstStyle/>
          <a:p>
            <a:pPr marL="0" marR="0" indent="442913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What sample size should be selected from each of two groups of people to estimate a risk difference to within 5 percentage points of the true difference with 95% confidence, when no reasonable estimate of p1 and p2 can be made?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503237"/>
            <a:ext cx="8229600" cy="48736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Example: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093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304" y="1168826"/>
            <a:ext cx="8649393" cy="5150968"/>
          </a:xfrm>
        </p:spPr>
        <p:txBody>
          <a:bodyPr>
            <a:noAutofit/>
          </a:bodyPr>
          <a:lstStyle/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/>
                <a:cs typeface="Times New Roman"/>
              </a:rPr>
              <a:t>Anticipated population proportion,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/>
              </a:rPr>
              <a:t> p1=50%,	 </a:t>
            </a:r>
            <a:r>
              <a:rPr lang="en-US" sz="2400" dirty="0">
                <a:latin typeface="Times New Roman" pitchFamily="18" charset="0"/>
                <a:ea typeface="Calibri"/>
                <a:cs typeface="Times New Roman"/>
              </a:rPr>
              <a:t>p2=50%</a:t>
            </a:r>
          </a:p>
          <a:p>
            <a:pPr marL="201168" marR="0" indent="-4572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/>
                <a:cs typeface="Times New Roman"/>
              </a:rPr>
              <a:t>Confidence level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/>
              </a:rPr>
              <a:t>= 95 %</a:t>
            </a:r>
            <a:endParaRPr lang="en-US" sz="2400" dirty="0">
              <a:latin typeface="Times New Roman" pitchFamily="18" charset="0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/>
                <a:cs typeface="Times New Roman"/>
              </a:rPr>
              <a:t>Absolute precision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/>
              </a:rPr>
              <a:t>= 5 </a:t>
            </a:r>
            <a:r>
              <a:rPr lang="en-US" sz="2400" dirty="0">
                <a:latin typeface="Times New Roman" pitchFamily="18" charset="0"/>
                <a:ea typeface="Calibri"/>
                <a:cs typeface="Times New Roman"/>
              </a:rPr>
              <a:t>%</a:t>
            </a:r>
          </a:p>
          <a:p>
            <a:pPr marL="86868" lvl="0" indent="-3429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/>
                <a:cs typeface="Times New Roman"/>
              </a:rPr>
              <a:t>Intermediate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/>
              </a:rPr>
              <a:t>value = 0.50 {v=</a:t>
            </a:r>
            <a:r>
              <a:rPr lang="en-US" sz="2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[p1 </a:t>
            </a:r>
            <a:r>
              <a:rPr lang="en-US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(1-p1) + p2(1-p2</a:t>
            </a:r>
            <a:r>
              <a:rPr lang="en-US" sz="2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)]}</a:t>
            </a:r>
            <a:endParaRPr lang="en-US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  <a:buNone/>
            </a:pPr>
            <a:r>
              <a:rPr lang="en-US" sz="2400" dirty="0" smtClean="0">
                <a:latin typeface="Times New Roman" pitchFamily="18" charset="0"/>
                <a:ea typeface="Calibri"/>
                <a:cs typeface="Times New Roman"/>
              </a:rPr>
              <a:t>By </a:t>
            </a:r>
            <a:r>
              <a:rPr lang="en-US" sz="2400" dirty="0">
                <a:latin typeface="Times New Roman" pitchFamily="18" charset="0"/>
                <a:ea typeface="Calibri"/>
                <a:cs typeface="Times New Roman"/>
              </a:rPr>
              <a:t>using the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/>
              </a:rPr>
              <a:t> formula 		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n =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Z²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Cambria Math"/>
              </a:rPr>
              <a:t>₁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-α[p1(1-p1)+p2(1-p2)]²/d²</a:t>
            </a:r>
          </a:p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 smtClean="0">
                <a:latin typeface="Times New Roman" pitchFamily="18" charset="0"/>
                <a:ea typeface="Calibri"/>
                <a:cs typeface="Times New Roman"/>
              </a:rPr>
              <a:t>we get				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/>
              </a:rPr>
              <a:t>n = 768</a:t>
            </a:r>
            <a:endParaRPr lang="en-US" sz="2400" b="1" dirty="0">
              <a:latin typeface="Times New Roman" pitchFamily="18" charset="0"/>
              <a:ea typeface="Calibri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302574"/>
            <a:ext cx="8229600" cy="688026"/>
          </a:xfrm>
        </p:spPr>
        <p:txBody>
          <a:bodyPr>
            <a:normAutofit/>
          </a:bodyPr>
          <a:lstStyle/>
          <a:p>
            <a:r>
              <a:rPr lang="en-US" dirty="0" smtClean="0"/>
              <a:t>Solution: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066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1429" y="1106460"/>
            <a:ext cx="8904942" cy="5599140"/>
          </a:xfrm>
        </p:spPr>
        <p:txBody>
          <a:bodyPr>
            <a:normAutofit/>
          </a:bodyPr>
          <a:lstStyle/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latin typeface="Times New Roman" pitchFamily="18" charset="0"/>
                <a:ea typeface="Calibri"/>
                <a:cs typeface="Times New Roman"/>
              </a:rPr>
              <a:t>Requirements:</a:t>
            </a:r>
            <a:endParaRPr lang="en-US" sz="2400" dirty="0">
              <a:latin typeface="Times New Roman" pitchFamily="18" charset="0"/>
              <a:ea typeface="Calibri"/>
              <a:cs typeface="Times New Roman"/>
            </a:endParaRPr>
          </a:p>
          <a:p>
            <a:pPr marL="86868" marR="0" indent="-3429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Anticipated prevalence of exposure in the control group, Po</a:t>
            </a:r>
          </a:p>
          <a:p>
            <a:pPr marL="86868" marR="0" indent="-3429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A hypothesized odds ratio associated with exposure that would have sufficient biologic or public health importance to warrant its detection, R</a:t>
            </a:r>
          </a:p>
          <a:p>
            <a:pPr marL="86868" marR="0" indent="-3429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The desired level of significance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, α</a:t>
            </a:r>
            <a:endParaRPr lang="en-US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86868" marR="0" indent="-3429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The desired study power,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1-β</a:t>
            </a:r>
            <a:endParaRPr lang="en-US" sz="2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05800" cy="512587"/>
          </a:xfrm>
        </p:spPr>
        <p:txBody>
          <a:bodyPr>
            <a:noAutofit/>
          </a:bodyPr>
          <a:lstStyle/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Sample size calculation in case control </a:t>
            </a:r>
            <a:r>
              <a:rPr lang="en-US" dirty="0" smtClean="0">
                <a:effectLst/>
                <a:latin typeface="Times New Roman"/>
                <a:ea typeface="Calibri"/>
                <a:cs typeface="Times New Roman"/>
              </a:rPr>
              <a:t>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1693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2034" y="1114587"/>
            <a:ext cx="8809566" cy="5133813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  <a:buNone/>
            </a:pP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Formula for case control study with equal number of cases and control, the required sample size for each group (n per group) is calculated as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  <a:buNone/>
            </a:pP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n =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[Zα√2pq+Zβ√(</a:t>
            </a:r>
            <a:r>
              <a:rPr lang="en-US" sz="2400" b="1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p₁q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₁+</a:t>
            </a:r>
            <a:r>
              <a:rPr lang="en-US" sz="2400" b="1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pₒq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ₒ)]²/[(p₁-pₒ)²]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  <a:buNone/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where, 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  <a:buNone/>
            </a:pP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p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₁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= [</a:t>
            </a:r>
            <a:r>
              <a:rPr lang="en-US" sz="20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pₒR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]/[1+pₒ(R-1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)]	p = (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1/2)(p₁+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pₒ)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  <a:buNone/>
            </a:pP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q=1-p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	q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₁=1-p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₁		qₒ=1-pₒ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Zα is the value from the standard normal distribution corresponding to α</a:t>
            </a:r>
          </a:p>
          <a:p>
            <a:pPr marL="0" lvl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Zβ is the value from the standard normal distribution corresponding to β</a:t>
            </a:r>
          </a:p>
          <a:p>
            <a:pPr marL="0" lvl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A simpler formula for practical purpose is given by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  <a:buNone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n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=[(2pq) (Zα+Zβ)²]/[(p₁-pₒ)²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33496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Unmatched case control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2935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Case control study: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200000"/>
              </a:lnSpc>
              <a:spcBef>
                <a:spcPts val="0"/>
              </a:spcBef>
              <a:buFont typeface="Symbol"/>
              <a:buChar char="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Congenital heart defects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200000"/>
              </a:lnSpc>
              <a:spcBef>
                <a:spcPts val="0"/>
              </a:spcBef>
              <a:buFont typeface="Symbol"/>
              <a:buChar char="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Women using oral contraceptives occurring around the time of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conception.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 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30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% of women of child bearing age will have an exposure to within 3 months of conception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3518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6019800"/>
          </a:xfrm>
        </p:spPr>
        <p:txBody>
          <a:bodyPr>
            <a:normAutofit fontScale="25000" lnSpcReduction="20000"/>
          </a:bodyPr>
          <a:lstStyle/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7400" dirty="0">
                <a:latin typeface="Times New Roman"/>
                <a:ea typeface="Calibri"/>
                <a:cs typeface="Times New Roman"/>
              </a:rPr>
              <a:t>Congenital heart defects</a:t>
            </a:r>
            <a:endParaRPr lang="en-US" sz="7400" dirty="0">
              <a:latin typeface="Calibri"/>
              <a:ea typeface="Calibri"/>
              <a:cs typeface="Times New Roman"/>
            </a:endParaRPr>
          </a:p>
          <a:p>
            <a:pPr marL="1143000" lvl="0" indent="-11430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7400" dirty="0">
                <a:latin typeface="Times New Roman"/>
                <a:ea typeface="Calibri"/>
                <a:cs typeface="Times New Roman"/>
              </a:rPr>
              <a:t>Women using oral contraceptives occurring around the time of </a:t>
            </a:r>
            <a:r>
              <a:rPr lang="en-US" sz="7400" dirty="0" smtClean="0">
                <a:latin typeface="Times New Roman"/>
                <a:ea typeface="Calibri"/>
                <a:cs typeface="Times New Roman"/>
              </a:rPr>
              <a:t>conception</a:t>
            </a:r>
            <a:r>
              <a:rPr lang="en-US" sz="7400" dirty="0">
                <a:latin typeface="Times New Roman"/>
                <a:ea typeface="Calibri"/>
                <a:cs typeface="Times New Roman"/>
              </a:rPr>
              <a:t> </a:t>
            </a:r>
            <a:endParaRPr lang="en-US" sz="7400" dirty="0">
              <a:latin typeface="Calibri"/>
              <a:ea typeface="Calibri"/>
              <a:cs typeface="Times New Roman"/>
            </a:endParaRPr>
          </a:p>
          <a:p>
            <a:pPr marL="1344168" marR="0" indent="-11430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7400" dirty="0">
                <a:latin typeface="Times New Roman"/>
                <a:ea typeface="Calibri"/>
                <a:cs typeface="Times New Roman"/>
              </a:rPr>
              <a:t>30% of women of child bearing age will have an exposure to within 3 months of conception</a:t>
            </a:r>
            <a:endParaRPr lang="en-US" sz="7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7400" dirty="0" smtClean="0">
                <a:latin typeface="Times New Roman"/>
                <a:ea typeface="Calibri"/>
                <a:cs typeface="Times New Roman"/>
              </a:rPr>
              <a:t>Here,</a:t>
            </a:r>
            <a:endParaRPr lang="en-US" sz="7400" dirty="0">
              <a:latin typeface="Calibri"/>
              <a:ea typeface="Calibri"/>
              <a:cs typeface="Times New Roman"/>
            </a:endParaRPr>
          </a:p>
          <a:p>
            <a:pPr marL="886968" marR="0" indent="-11430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74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400" dirty="0" smtClean="0">
                <a:latin typeface="Times New Roman"/>
                <a:ea typeface="Calibri"/>
                <a:cs typeface="Times New Roman"/>
              </a:rPr>
              <a:t>pₒ = 0.30</a:t>
            </a:r>
            <a:endParaRPr lang="en-US" sz="7400" dirty="0">
              <a:latin typeface="Calibri"/>
              <a:ea typeface="Calibri"/>
              <a:cs typeface="Times New Roman"/>
            </a:endParaRPr>
          </a:p>
          <a:p>
            <a:pPr marL="886968" marR="0" indent="-11430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7400" dirty="0" smtClean="0">
                <a:latin typeface="Times New Roman"/>
                <a:ea typeface="Calibri"/>
                <a:cs typeface="Times New Roman"/>
              </a:rPr>
              <a:t>α = 0.05(two sided)	Zα=1.96</a:t>
            </a:r>
            <a:endParaRPr lang="en-US" sz="7400" dirty="0">
              <a:latin typeface="Calibri"/>
              <a:ea typeface="Calibri"/>
              <a:cs typeface="Times New Roman"/>
            </a:endParaRPr>
          </a:p>
          <a:p>
            <a:pPr marL="886968" marR="0" indent="-11430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7400" dirty="0">
                <a:latin typeface="Times New Roman"/>
                <a:ea typeface="Calibri"/>
                <a:cs typeface="Times New Roman"/>
              </a:rPr>
              <a:t>β</a:t>
            </a:r>
            <a:r>
              <a:rPr lang="en-US" sz="7400" dirty="0" smtClean="0">
                <a:latin typeface="Times New Roman"/>
                <a:ea typeface="Calibri"/>
                <a:cs typeface="Times New Roman"/>
              </a:rPr>
              <a:t>= 0.10		Zβ=1.28</a:t>
            </a:r>
            <a:endParaRPr lang="en-US" sz="7400" dirty="0">
              <a:latin typeface="Calibri"/>
              <a:ea typeface="Calibri"/>
              <a:cs typeface="Times New Roman"/>
            </a:endParaRPr>
          </a:p>
          <a:p>
            <a:pPr marL="886968" marR="0" indent="-11430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7400" dirty="0" smtClean="0">
                <a:latin typeface="Times New Roman"/>
                <a:ea typeface="Calibri"/>
                <a:cs typeface="Times New Roman"/>
              </a:rPr>
              <a:t>R = 3</a:t>
            </a:r>
            <a:endParaRPr lang="en-US" sz="7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7400" dirty="0" smtClean="0">
                <a:latin typeface="Times New Roman"/>
                <a:ea typeface="Calibri"/>
                <a:cs typeface="Times New Roman"/>
              </a:rPr>
              <a:t>Now </a:t>
            </a:r>
            <a:endParaRPr lang="en-US" sz="7400" dirty="0">
              <a:latin typeface="Calibri"/>
              <a:ea typeface="Calibri"/>
              <a:cs typeface="Times New Roman"/>
            </a:endParaRPr>
          </a:p>
          <a:p>
            <a:pPr marL="886968" marR="0" indent="-11430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7400" dirty="0">
                <a:latin typeface="Times New Roman"/>
                <a:ea typeface="Calibri"/>
                <a:cs typeface="Times New Roman"/>
              </a:rPr>
              <a:t>p</a:t>
            </a:r>
            <a:r>
              <a:rPr lang="en-US" sz="7400" dirty="0">
                <a:latin typeface="Cambria Math"/>
                <a:ea typeface="Calibri"/>
                <a:cs typeface="Cambria Math"/>
              </a:rPr>
              <a:t>₁</a:t>
            </a:r>
            <a:r>
              <a:rPr lang="en-US" sz="7400" dirty="0">
                <a:latin typeface="Times New Roman"/>
                <a:ea typeface="Calibri"/>
                <a:cs typeface="Times New Roman"/>
              </a:rPr>
              <a:t>= [0.3x3] / [1+0.3(3-1</a:t>
            </a:r>
            <a:r>
              <a:rPr lang="en-US" sz="7400" dirty="0" smtClean="0">
                <a:latin typeface="Times New Roman"/>
                <a:ea typeface="Calibri"/>
                <a:cs typeface="Times New Roman"/>
              </a:rPr>
              <a:t>)] = </a:t>
            </a:r>
            <a:r>
              <a:rPr lang="en-US" sz="7400" dirty="0">
                <a:latin typeface="Times New Roman"/>
                <a:ea typeface="Calibri"/>
                <a:cs typeface="Times New Roman"/>
              </a:rPr>
              <a:t>0.5625</a:t>
            </a:r>
            <a:endParaRPr lang="en-US" sz="7400" dirty="0">
              <a:latin typeface="Calibri"/>
              <a:ea typeface="Calibri"/>
              <a:cs typeface="Times New Roman"/>
            </a:endParaRPr>
          </a:p>
          <a:p>
            <a:pPr marL="886968" marR="0" indent="-11430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7400" dirty="0" smtClean="0">
                <a:latin typeface="Times New Roman"/>
                <a:ea typeface="Calibri"/>
                <a:cs typeface="Times New Roman"/>
              </a:rPr>
              <a:t>P = (</a:t>
            </a:r>
            <a:r>
              <a:rPr lang="en-US" sz="7400" dirty="0">
                <a:latin typeface="Times New Roman"/>
                <a:ea typeface="Calibri"/>
                <a:cs typeface="Times New Roman"/>
              </a:rPr>
              <a:t>1/2) (0.3+0.5625</a:t>
            </a:r>
            <a:r>
              <a:rPr lang="en-US" sz="7400" dirty="0" smtClean="0">
                <a:latin typeface="Times New Roman"/>
                <a:ea typeface="Calibri"/>
                <a:cs typeface="Times New Roman"/>
              </a:rPr>
              <a:t>) = 0.43125</a:t>
            </a:r>
            <a:endParaRPr lang="en-US" sz="7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7400" dirty="0">
              <a:latin typeface="Calibri"/>
              <a:ea typeface="Calibri"/>
              <a:cs typeface="Times New Roman"/>
            </a:endParaRPr>
          </a:p>
          <a:p>
            <a:pPr marL="886968" marR="0" indent="-11430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7400" dirty="0" smtClean="0">
                <a:latin typeface="Times New Roman"/>
                <a:ea typeface="Calibri"/>
                <a:cs typeface="Times New Roman"/>
              </a:rPr>
              <a:t>n</a:t>
            </a:r>
            <a:r>
              <a:rPr lang="en-US" sz="7400" dirty="0">
                <a:latin typeface="Times New Roman"/>
                <a:ea typeface="Calibri"/>
                <a:cs typeface="Times New Roman"/>
              </a:rPr>
              <a:t>	</a:t>
            </a:r>
            <a:r>
              <a:rPr lang="en-US" sz="7400" dirty="0" smtClean="0">
                <a:latin typeface="Times New Roman"/>
                <a:ea typeface="Calibri"/>
                <a:cs typeface="Times New Roman"/>
              </a:rPr>
              <a:t>= [</a:t>
            </a:r>
            <a:r>
              <a:rPr lang="en-US" sz="7400" dirty="0">
                <a:latin typeface="Times New Roman"/>
                <a:ea typeface="Calibri"/>
                <a:cs typeface="Times New Roman"/>
              </a:rPr>
              <a:t>1.96√(0.4905) + 1.28√(0.2461+0.21)] / [(</a:t>
            </a:r>
            <a:r>
              <a:rPr lang="en-US" sz="7400" dirty="0" smtClean="0">
                <a:latin typeface="Times New Roman"/>
                <a:ea typeface="Calibri"/>
                <a:cs typeface="Times New Roman"/>
              </a:rPr>
              <a:t>0.2625)²]</a:t>
            </a:r>
            <a:endParaRPr lang="en-US" sz="7400" dirty="0" smtClean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7400" dirty="0" smtClean="0">
                <a:latin typeface="Times New Roman"/>
                <a:ea typeface="Calibri"/>
                <a:cs typeface="Times New Roman"/>
              </a:rPr>
              <a:t>	 	= 73</a:t>
            </a:r>
            <a:endParaRPr lang="en-US" sz="74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411163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ffectLst/>
                <a:latin typeface="Times New Roman"/>
                <a:ea typeface="Calibri"/>
                <a:cs typeface="Times New Roman"/>
              </a:rPr>
              <a:t>EXAMPLE: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35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5410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Sample size can be addressed at two stages of the actual conduct of the study</a:t>
            </a:r>
          </a:p>
          <a:p>
            <a:pPr>
              <a:buFont typeface="Wingdings" pitchFamily="2" charset="2"/>
              <a:buChar char="Ø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Firstly,  calculate the optimum sample size required during the </a:t>
            </a:r>
            <a:r>
              <a:rPr lang="en-US" sz="2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planning stage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while </a:t>
            </a:r>
            <a:r>
              <a:rPr lang="en-US" sz="2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designing the study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using appropriate approaches and some information on parameters.</a:t>
            </a:r>
          </a:p>
          <a:p>
            <a:pPr>
              <a:buFont typeface="Wingdings" pitchFamily="2" charset="2"/>
              <a:buChar char="Ø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Secondly, sample size can also be calculated in between the study. For example in rare case study sample size can be re evaluated after mid-term evaluation</a:t>
            </a:r>
          </a:p>
          <a:p>
            <a:pPr marL="109728" indent="0"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153400" cy="685800"/>
          </a:xfrm>
        </p:spPr>
        <p:txBody>
          <a:bodyPr>
            <a:noAutofit/>
          </a:bodyPr>
          <a:lstStyle/>
          <a:p>
            <a:pPr marL="365760" lvl="0" indent="-256032">
              <a:lnSpc>
                <a:spcPct val="150000"/>
              </a:lnSpc>
              <a:spcBef>
                <a:spcPts val="400"/>
              </a:spcBef>
            </a:pPr>
            <a:r>
              <a:rPr lang="en-US" sz="32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When should we </a:t>
            </a:r>
            <a:r>
              <a:rPr lang="en-US" sz="32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calculate sample </a:t>
            </a:r>
            <a:r>
              <a:rPr lang="en-US" sz="32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size</a:t>
            </a:r>
            <a:r>
              <a:rPr lang="en-US" sz="32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53200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47800"/>
            <a:ext cx="8833916" cy="5224272"/>
          </a:xfrm>
        </p:spPr>
        <p:txBody>
          <a:bodyPr>
            <a:normAutofit/>
          </a:bodyPr>
          <a:lstStyle/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	n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= [Zα√(1+1/c)</a:t>
            </a:r>
            <a:r>
              <a:rPr lang="en-US" sz="2800" b="1" dirty="0" err="1">
                <a:latin typeface="Times New Roman"/>
                <a:ea typeface="Calibri"/>
                <a:cs typeface="Times New Roman"/>
              </a:rPr>
              <a:t>pq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+ Zβ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√(</a:t>
            </a:r>
            <a:r>
              <a:rPr lang="en-US" sz="2800" b="1" dirty="0" err="1">
                <a:latin typeface="Times New Roman"/>
                <a:ea typeface="Calibri"/>
                <a:cs typeface="Times New Roman"/>
              </a:rPr>
              <a:t>p</a:t>
            </a:r>
            <a:r>
              <a:rPr lang="en-US" sz="2800" b="1" dirty="0" err="1">
                <a:latin typeface="Cambria Math"/>
                <a:ea typeface="Calibri"/>
                <a:cs typeface="Cambria Math"/>
              </a:rPr>
              <a:t>₁</a:t>
            </a:r>
            <a:r>
              <a:rPr lang="en-US" sz="2800" b="1" dirty="0" err="1">
                <a:latin typeface="Times New Roman"/>
                <a:ea typeface="Calibri"/>
                <a:cs typeface="Times New Roman"/>
              </a:rPr>
              <a:t>q</a:t>
            </a:r>
            <a:r>
              <a:rPr lang="en-US" sz="2800" b="1" dirty="0">
                <a:latin typeface="Cambria Math"/>
                <a:ea typeface="Calibri"/>
                <a:cs typeface="Cambria Math"/>
              </a:rPr>
              <a:t>₁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2800" b="1" dirty="0" err="1">
                <a:latin typeface="Times New Roman"/>
                <a:ea typeface="Calibri"/>
                <a:cs typeface="Times New Roman"/>
              </a:rPr>
              <a:t>pₒq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ₒ/c)]²/[(p</a:t>
            </a:r>
            <a:r>
              <a:rPr lang="en-US" sz="2800" b="1" dirty="0">
                <a:latin typeface="Cambria Math"/>
                <a:ea typeface="Calibri"/>
                <a:cs typeface="Cambria Math"/>
              </a:rPr>
              <a:t>₁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-pₒ)²]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where,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p =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(p</a:t>
            </a:r>
            <a:r>
              <a:rPr lang="en-US" sz="2800" dirty="0">
                <a:latin typeface="Cambria Math"/>
                <a:ea typeface="Calibri"/>
                <a:cs typeface="Cambria Math"/>
              </a:rPr>
              <a:t>₁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2800" dirty="0" err="1">
                <a:latin typeface="Times New Roman"/>
                <a:ea typeface="Calibri"/>
                <a:cs typeface="Times New Roman"/>
              </a:rPr>
              <a:t>cp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ₒ)/ (1+c)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p</a:t>
            </a:r>
            <a:r>
              <a:rPr lang="en-US" sz="2800" dirty="0">
                <a:latin typeface="Cambria Math"/>
                <a:ea typeface="Calibri"/>
                <a:cs typeface="Cambria Math"/>
              </a:rPr>
              <a:t>₁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= [</a:t>
            </a:r>
            <a:r>
              <a:rPr lang="en-US" sz="2800" dirty="0" err="1">
                <a:latin typeface="Times New Roman"/>
                <a:ea typeface="Calibri"/>
                <a:cs typeface="Times New Roman"/>
              </a:rPr>
              <a:t>pₒR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]/ [1+pₒ(R-1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)]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 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Equivalent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simpler formula is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	n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= [(1+1/c)</a:t>
            </a:r>
            <a:r>
              <a:rPr lang="en-US" sz="2800" b="1" dirty="0" err="1">
                <a:latin typeface="Times New Roman"/>
                <a:ea typeface="Calibri"/>
                <a:cs typeface="Times New Roman"/>
              </a:rPr>
              <a:t>pq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) (Zα+Zβ)²]/[(p</a:t>
            </a:r>
            <a:r>
              <a:rPr lang="en-US" sz="2800" b="1" dirty="0">
                <a:latin typeface="Cambria Math"/>
                <a:ea typeface="Calibri"/>
                <a:cs typeface="Cambria Math"/>
              </a:rPr>
              <a:t>₁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-pₒ)²]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endParaRPr lang="en-US" sz="2400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19452"/>
            <a:ext cx="8395015" cy="856497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effectLst/>
                <a:latin typeface="Times New Roman"/>
                <a:ea typeface="Calibri"/>
                <a:cs typeface="Times New Roman"/>
              </a:rPr>
              <a:t>Sample size formula in a case control </a:t>
            </a:r>
            <a:r>
              <a:rPr lang="en-US" sz="2800" dirty="0" smtClean="0">
                <a:effectLst/>
                <a:latin typeface="Times New Roman"/>
                <a:ea typeface="Calibri"/>
                <a:cs typeface="Times New Roman"/>
              </a:rPr>
              <a:t>study</a:t>
            </a:r>
            <a:br>
              <a:rPr lang="en-US" sz="2800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en-US" sz="2800" dirty="0" smtClean="0">
                <a:effectLst/>
                <a:latin typeface="Times New Roman"/>
                <a:ea typeface="Calibri"/>
                <a:cs typeface="Times New Roman"/>
              </a:rPr>
              <a:t>with </a:t>
            </a:r>
            <a:r>
              <a:rPr lang="en-US" sz="2800" dirty="0">
                <a:effectLst/>
                <a:latin typeface="Times New Roman"/>
                <a:ea typeface="Calibri"/>
                <a:cs typeface="Times New Roman"/>
              </a:rPr>
              <a:t>‘c’ control per case is given by</a:t>
            </a:r>
            <a:r>
              <a:rPr lang="en-US" sz="2800" dirty="0" smtClean="0">
                <a:effectLst/>
                <a:latin typeface="Times New Roman"/>
                <a:ea typeface="Calibri"/>
                <a:cs typeface="Times New Roman"/>
              </a:rPr>
              <a:t>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99646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533400"/>
            <a:ext cx="8927592" cy="6324600"/>
          </a:xfrm>
        </p:spPr>
        <p:txBody>
          <a:bodyPr>
            <a:normAutofit fontScale="77500" lnSpcReduction="20000"/>
          </a:bodyPr>
          <a:lstStyle/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Required information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: two of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the following should be known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192088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Anticipated probability of disease in people exposed to factor of interest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= </a:t>
            </a:r>
            <a:r>
              <a:rPr lang="en-US" sz="2800" b="1" dirty="0" err="1" smtClean="0">
                <a:latin typeface="Times New Roman"/>
                <a:ea typeface="Calibri"/>
                <a:cs typeface="Times New Roman"/>
              </a:rPr>
              <a:t>Pe</a:t>
            </a:r>
            <a:endParaRPr lang="en-US" sz="2400" b="1" dirty="0">
              <a:latin typeface="Calibri"/>
              <a:ea typeface="Calibri"/>
              <a:cs typeface="Times New Roman"/>
            </a:endParaRPr>
          </a:p>
          <a:p>
            <a:pPr marL="457200" lvl="0" indent="-192088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Anticipated probability of disease in people not exposed to factor of interest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= </a:t>
            </a: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Pc</a:t>
            </a:r>
            <a:endParaRPr lang="en-US" sz="2400" b="1" dirty="0">
              <a:latin typeface="Calibri"/>
              <a:ea typeface="Calibri"/>
              <a:cs typeface="Times New Roman"/>
            </a:endParaRPr>
          </a:p>
          <a:p>
            <a:pPr marL="457200" lvl="0" indent="-192088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Anticipated relative risk 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RR</a:t>
            </a:r>
            <a:endParaRPr lang="en-US" sz="2400" b="1" dirty="0">
              <a:latin typeface="Calibri"/>
              <a:ea typeface="Calibri"/>
              <a:cs typeface="Times New Roman"/>
            </a:endParaRPr>
          </a:p>
          <a:p>
            <a:pPr marL="457200" marR="0" lvl="0" indent="-4572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For  cohort study when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RR &gt;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1, the values of both  Pc  and RR are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needed, if </a:t>
            </a:r>
            <a:r>
              <a:rPr lang="en-US" sz="2800" dirty="0" err="1">
                <a:latin typeface="Times New Roman"/>
                <a:ea typeface="Calibri"/>
                <a:cs typeface="Times New Roman"/>
              </a:rPr>
              <a:t>Pe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 is known this can be calculated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RR = </a:t>
            </a:r>
            <a:r>
              <a:rPr lang="en-US" sz="2800" dirty="0" err="1" smtClean="0">
                <a:latin typeface="Times New Roman"/>
                <a:ea typeface="Calibri"/>
                <a:cs typeface="Times New Roman"/>
              </a:rPr>
              <a:t>Pe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/Pc  and Pc = </a:t>
            </a:r>
            <a:r>
              <a:rPr lang="en-US" sz="2800" dirty="0" err="1">
                <a:latin typeface="Times New Roman"/>
                <a:ea typeface="Calibri"/>
                <a:cs typeface="Times New Roman"/>
              </a:rPr>
              <a:t>Pe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/ RR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 err="1">
                <a:latin typeface="Times New Roman"/>
                <a:ea typeface="Calibri"/>
                <a:cs typeface="Times New Roman"/>
              </a:rPr>
              <a:t>Pe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= RR 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x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Pc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If RR &lt;1 then the value </a:t>
            </a:r>
            <a:r>
              <a:rPr lang="en-US" sz="2800" dirty="0" err="1">
                <a:latin typeface="Times New Roman"/>
                <a:ea typeface="Calibri"/>
                <a:cs typeface="Times New Roman"/>
              </a:rPr>
              <a:t>Pe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 and 1/RR should be used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  Sample size formula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n= Z² [(1-Pe)/Pe+1-Pc/Pc] / [log</a:t>
            </a:r>
            <a:r>
              <a:rPr lang="en-US" sz="3600" dirty="0">
                <a:latin typeface="Times New Roman"/>
                <a:ea typeface="Calibri"/>
                <a:cs typeface="Times New Roman"/>
              </a:rPr>
              <a:t>ₑ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 (1-ε)]²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ε =specified relative precision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201168" marR="0" indent="-4572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and Z values correspond to appropriate level of significance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2880" y="228600"/>
            <a:ext cx="8823246" cy="334963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dirty="0" smtClean="0"/>
              <a:t>Cohort studies: </a:t>
            </a:r>
            <a:r>
              <a:rPr lang="en-US" sz="2300" dirty="0">
                <a:latin typeface="Times New Roman"/>
                <a:ea typeface="Calibri"/>
                <a:cs typeface="Times New Roman"/>
              </a:rPr>
              <a:t>Estimating relative risk with specified </a:t>
            </a:r>
            <a:r>
              <a:rPr lang="en-US" sz="2300" dirty="0" smtClean="0">
                <a:latin typeface="Times New Roman"/>
                <a:ea typeface="Calibri"/>
                <a:cs typeface="Times New Roman"/>
              </a:rPr>
              <a:t>precision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xmlns="" val="3814707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8204" y="609600"/>
            <a:ext cx="8927592" cy="6096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Required 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information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For 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a two sided 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test: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1229868" indent="-571500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>
                <a:latin typeface="Times New Roman"/>
                <a:ea typeface="Calibri"/>
                <a:cs typeface="Times New Roman"/>
              </a:rPr>
              <a:t>Test value of the relative risk under the null hypothesis, 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Ho : RR=1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1229868" indent="-571500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err="1">
                <a:latin typeface="Times New Roman"/>
                <a:ea typeface="Calibri"/>
                <a:cs typeface="Times New Roman"/>
              </a:rPr>
              <a:t>V</a:t>
            </a:r>
            <a:r>
              <a:rPr lang="en-US" sz="1600" dirty="0" err="1" smtClean="0">
                <a:latin typeface="Times New Roman"/>
                <a:ea typeface="Calibri"/>
                <a:cs typeface="Times New Roman"/>
              </a:rPr>
              <a:t>s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the alternative hypothesis, Ha :RR≠1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Times New Roman"/>
                <a:ea typeface="Calibri"/>
                <a:cs typeface="Times New Roman"/>
              </a:rPr>
              <a:t>Two of the following should be known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630238" indent="-342900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>
                <a:latin typeface="Times New Roman"/>
                <a:ea typeface="Calibri"/>
                <a:cs typeface="Times New Roman"/>
              </a:rPr>
              <a:t>Anticipated probability of disease in people exposed to factor of interest 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= </a:t>
            </a:r>
            <a:r>
              <a:rPr lang="en-US" sz="1600" dirty="0" err="1" smtClean="0">
                <a:latin typeface="Times New Roman"/>
                <a:ea typeface="Calibri"/>
                <a:cs typeface="Times New Roman"/>
              </a:rPr>
              <a:t>Pe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630238" indent="-342900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>
                <a:latin typeface="Times New Roman"/>
                <a:ea typeface="Calibri"/>
                <a:cs typeface="Times New Roman"/>
              </a:rPr>
              <a:t> Anticipated probability of disease in people not exposed to factor of interest 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Pc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630238" indent="-342900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>
                <a:latin typeface="Times New Roman"/>
                <a:ea typeface="Calibri"/>
                <a:cs typeface="Times New Roman"/>
              </a:rPr>
              <a:t> Anticipated relative risk RR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571500" lvl="0" indent="-5715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>
                <a:latin typeface="Times New Roman"/>
                <a:ea typeface="Calibri"/>
                <a:cs typeface="Times New Roman"/>
              </a:rPr>
              <a:t>Level of significance 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= α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571500" lvl="0" indent="-5715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Power 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of the test = 1-β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571500" marR="0" lvl="0" indent="-5715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600" dirty="0">
                <a:latin typeface="Times New Roman"/>
                <a:ea typeface="Calibri"/>
                <a:cs typeface="Times New Roman"/>
              </a:rPr>
              <a:t>For determining sample size for a cohort study when RR &gt;1, the values of both Pc and RR are 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needed. If </a:t>
            </a:r>
            <a:r>
              <a:rPr lang="en-US" sz="1600" dirty="0" err="1">
                <a:latin typeface="Times New Roman"/>
                <a:ea typeface="Calibri"/>
                <a:cs typeface="Times New Roman"/>
              </a:rPr>
              <a:t>Pe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 is known this can be calculated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315468" marR="0" indent="-5715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RR 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= </a:t>
            </a:r>
            <a:r>
              <a:rPr lang="en-US" sz="1600" dirty="0" err="1" smtClean="0">
                <a:latin typeface="Times New Roman"/>
                <a:ea typeface="Calibri"/>
                <a:cs typeface="Times New Roman"/>
              </a:rPr>
              <a:t>Pe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/Pc</a:t>
            </a:r>
            <a:r>
              <a:rPr lang="en-US" sz="1600" dirty="0">
                <a:latin typeface="Calibri"/>
                <a:ea typeface="Calibri"/>
                <a:cs typeface="Times New Roman"/>
              </a:rPr>
              <a:t>	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and Pc = </a:t>
            </a:r>
            <a:r>
              <a:rPr lang="en-US" sz="1600" dirty="0" err="1">
                <a:latin typeface="Times New Roman"/>
                <a:ea typeface="Calibri"/>
                <a:cs typeface="Times New Roman"/>
              </a:rPr>
              <a:t>Pe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/ RR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315468" marR="0" indent="-5715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600" dirty="0" err="1" smtClean="0">
                <a:latin typeface="Times New Roman"/>
                <a:ea typeface="Calibri"/>
                <a:cs typeface="Times New Roman"/>
              </a:rPr>
              <a:t>Pe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 = RR  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x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Pc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571500" lvl="0" indent="-5715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>
                <a:latin typeface="Times New Roman"/>
                <a:ea typeface="Calibri"/>
                <a:cs typeface="Times New Roman"/>
              </a:rPr>
              <a:t>If RR &lt;1 the  values </a:t>
            </a:r>
            <a:r>
              <a:rPr lang="en-US" sz="1600" dirty="0" err="1">
                <a:latin typeface="Times New Roman"/>
                <a:ea typeface="Calibri"/>
                <a:cs typeface="Times New Roman"/>
              </a:rPr>
              <a:t>Pe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 and 1/RR should be used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1229868" indent="-5715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>
                <a:latin typeface="Times New Roman"/>
                <a:ea typeface="Calibri"/>
                <a:cs typeface="Times New Roman"/>
              </a:rPr>
              <a:t>Sample size formula </a:t>
            </a:r>
            <a:r>
              <a:rPr lang="en-US" sz="1600" u="sng" dirty="0">
                <a:latin typeface="Times New Roman"/>
                <a:ea typeface="Calibri"/>
                <a:cs typeface="Times New Roman"/>
              </a:rPr>
              <a:t>:{ Z</a:t>
            </a:r>
            <a:r>
              <a:rPr lang="en-US" sz="1600" u="sng" dirty="0">
                <a:latin typeface="Calibri"/>
                <a:ea typeface="Calibri"/>
                <a:cs typeface="Calibri"/>
              </a:rPr>
              <a:t>₁</a:t>
            </a:r>
            <a:r>
              <a:rPr lang="en-US" sz="1600" u="sng" dirty="0">
                <a:latin typeface="Times New Roman"/>
                <a:ea typeface="Calibri"/>
                <a:cs typeface="Times New Roman"/>
              </a:rPr>
              <a:t>-α/</a:t>
            </a:r>
            <a:r>
              <a:rPr lang="en-US" sz="1600" u="sng" dirty="0">
                <a:latin typeface="Calibri"/>
                <a:ea typeface="Calibri"/>
                <a:cs typeface="Calibri"/>
              </a:rPr>
              <a:t>₂</a:t>
            </a:r>
            <a:r>
              <a:rPr lang="en-US" sz="1600" u="sng" dirty="0">
                <a:latin typeface="Times New Roman"/>
                <a:ea typeface="Calibri"/>
                <a:cs typeface="Times New Roman"/>
              </a:rPr>
              <a:t>√[2P(1-2P) +Z</a:t>
            </a:r>
            <a:r>
              <a:rPr lang="en-US" sz="1600" u="sng" dirty="0">
                <a:latin typeface="Calibri"/>
                <a:ea typeface="Calibri"/>
                <a:cs typeface="Calibri"/>
              </a:rPr>
              <a:t>₁</a:t>
            </a:r>
            <a:r>
              <a:rPr lang="en-US" sz="1600" u="sng" dirty="0">
                <a:latin typeface="Times New Roman"/>
                <a:ea typeface="Calibri"/>
                <a:cs typeface="Times New Roman"/>
              </a:rPr>
              <a:t>-β√[(1-Pe)</a:t>
            </a:r>
            <a:r>
              <a:rPr lang="en-US" sz="1600" u="sng" dirty="0" err="1">
                <a:latin typeface="Times New Roman"/>
                <a:ea typeface="Calibri"/>
                <a:cs typeface="Times New Roman"/>
              </a:rPr>
              <a:t>Pe</a:t>
            </a:r>
            <a:r>
              <a:rPr lang="en-US" sz="1600" u="sng" dirty="0">
                <a:latin typeface="Times New Roman"/>
                <a:ea typeface="Calibri"/>
                <a:cs typeface="Times New Roman"/>
              </a:rPr>
              <a:t> +(1-Pc)Pc]}²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1229868" marR="0" indent="-5715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600" dirty="0">
                <a:latin typeface="Times New Roman"/>
                <a:ea typeface="Calibri"/>
                <a:cs typeface="Times New Roman"/>
              </a:rPr>
              <a:t>                                       (</a:t>
            </a:r>
            <a:r>
              <a:rPr lang="en-US" sz="1600" dirty="0" err="1">
                <a:latin typeface="Times New Roman"/>
                <a:ea typeface="Calibri"/>
                <a:cs typeface="Times New Roman"/>
              </a:rPr>
              <a:t>Pe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-Pc)²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315468" marR="0" indent="-57150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600" dirty="0">
                <a:latin typeface="Times New Roman"/>
                <a:ea typeface="Calibri"/>
                <a:cs typeface="Times New Roman"/>
              </a:rPr>
              <a:t>                 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Where p=(</a:t>
            </a:r>
            <a:r>
              <a:rPr lang="en-US" sz="1600" dirty="0" err="1">
                <a:latin typeface="Times New Roman"/>
                <a:ea typeface="Calibri"/>
                <a:cs typeface="Times New Roman"/>
              </a:rPr>
              <a:t>Pe+Pc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)/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2</a:t>
            </a:r>
            <a:endParaRPr lang="en-US" sz="16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411163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20000"/>
              </a:lnSpc>
              <a:spcBef>
                <a:spcPts val="0"/>
              </a:spcBef>
            </a:pPr>
            <a:r>
              <a:rPr lang="en-US" sz="2400" dirty="0" smtClean="0"/>
              <a:t>Cohort study-</a:t>
            </a:r>
            <a:r>
              <a:rPr lang="en-US" sz="2400" dirty="0" smtClean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Hypothesis </a:t>
            </a:r>
            <a:r>
              <a:rPr lang="en-US" sz="2400" dirty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test for a relative risk</a:t>
            </a:r>
            <a:r>
              <a:rPr lang="en-US" sz="2400" b="0" dirty="0">
                <a:solidFill>
                  <a:prstClr val="black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en-US" sz="2400" b="0" dirty="0">
                <a:solidFill>
                  <a:prstClr val="black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23991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896273"/>
            <a:ext cx="8801637" cy="4971127"/>
          </a:xfrm>
        </p:spPr>
        <p:txBody>
          <a:bodyPr>
            <a:normAutofit fontScale="32500" lnSpcReduction="20000"/>
          </a:bodyPr>
          <a:lstStyle/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6000" dirty="0">
                <a:latin typeface="Times New Roman" pitchFamily="18" charset="0"/>
                <a:ea typeface="Calibri"/>
                <a:cs typeface="Times New Roman"/>
              </a:rPr>
              <a:t>Two competing therapies for a particular cancer are to be evaluated by a cohort </a:t>
            </a:r>
            <a:r>
              <a:rPr lang="en-US" sz="6000" dirty="0" smtClean="0">
                <a:latin typeface="Times New Roman" pitchFamily="18" charset="0"/>
                <a:ea typeface="Calibri"/>
                <a:cs typeface="Times New Roman"/>
              </a:rPr>
              <a:t>study.</a:t>
            </a: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6000" dirty="0" smtClean="0">
                <a:latin typeface="Times New Roman" pitchFamily="18" charset="0"/>
                <a:ea typeface="Calibri"/>
                <a:cs typeface="Times New Roman"/>
              </a:rPr>
              <a:t>Treatment </a:t>
            </a:r>
            <a:r>
              <a:rPr lang="en-US" sz="6000" dirty="0">
                <a:latin typeface="Times New Roman" pitchFamily="18" charset="0"/>
                <a:ea typeface="Calibri"/>
                <a:cs typeface="Times New Roman"/>
              </a:rPr>
              <a:t>A is a new therapy that will be widely used if it can be demonstrated that it halves the risk of recurrence in the first five years after </a:t>
            </a:r>
            <a:r>
              <a:rPr lang="en-US" sz="6000" dirty="0" smtClean="0">
                <a:latin typeface="Times New Roman" pitchFamily="18" charset="0"/>
                <a:ea typeface="Calibri"/>
                <a:cs typeface="Times New Roman"/>
              </a:rPr>
              <a:t>treatment. 35</a:t>
            </a:r>
            <a:r>
              <a:rPr lang="en-US" sz="6000" dirty="0">
                <a:latin typeface="Times New Roman" pitchFamily="18" charset="0"/>
                <a:ea typeface="Calibri"/>
                <a:cs typeface="Times New Roman"/>
              </a:rPr>
              <a:t>% recurrence is being reported in patients with treatment B</a:t>
            </a:r>
            <a:r>
              <a:rPr lang="en-US" sz="6000" dirty="0" smtClean="0">
                <a:latin typeface="Times New Roman" pitchFamily="18" charset="0"/>
                <a:ea typeface="Calibri"/>
                <a:cs typeface="Times New Roman"/>
              </a:rPr>
              <a:t>.</a:t>
            </a:r>
          </a:p>
          <a:p>
            <a:pPr marL="201168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6000" dirty="0">
                <a:latin typeface="Times New Roman" pitchFamily="18" charset="0"/>
                <a:ea typeface="Calibri"/>
                <a:cs typeface="Times New Roman"/>
              </a:rPr>
              <a:t>H</a:t>
            </a:r>
            <a:r>
              <a:rPr lang="en-US" sz="6000" dirty="0" smtClean="0">
                <a:latin typeface="Times New Roman" pitchFamily="18" charset="0"/>
                <a:ea typeface="Calibri"/>
                <a:cs typeface="Times New Roman"/>
              </a:rPr>
              <a:t>ow </a:t>
            </a:r>
            <a:r>
              <a:rPr lang="en-US" sz="6000" dirty="0">
                <a:latin typeface="Times New Roman" pitchFamily="18" charset="0"/>
                <a:ea typeface="Calibri"/>
                <a:cs typeface="Times New Roman"/>
              </a:rPr>
              <a:t>many patients should be studied in each of the two treatment groups if the investigator wishes to be 90% confident of correctly rejecting the null hypothesis if it is false, at a 5% level of </a:t>
            </a:r>
            <a:r>
              <a:rPr lang="en-US" sz="6000" dirty="0" smtClean="0">
                <a:latin typeface="Times New Roman" pitchFamily="18" charset="0"/>
                <a:ea typeface="Calibri"/>
                <a:cs typeface="Times New Roman"/>
              </a:rPr>
              <a:t>significance?</a:t>
            </a:r>
            <a:endParaRPr lang="en-US" sz="6000" dirty="0">
              <a:latin typeface="Times New Roman" pitchFamily="18" charset="0"/>
              <a:ea typeface="Calibri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74637"/>
            <a:ext cx="8229600" cy="563563"/>
          </a:xfrm>
        </p:spPr>
        <p:txBody>
          <a:bodyPr>
            <a:noAutofit/>
          </a:bodyPr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821486" y="5257800"/>
            <a:ext cx="1789114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7114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1429" y="835582"/>
            <a:ext cx="8904942" cy="5872636"/>
          </a:xfrm>
        </p:spPr>
        <p:txBody>
          <a:bodyPr>
            <a:normAutofit fontScale="77500" lnSpcReduction="20000"/>
          </a:bodyPr>
          <a:lstStyle/>
          <a:p>
            <a:pPr marL="457200" lvl="0" indent="-4572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Test value of the relative risk under the null hypothesis, </a:t>
            </a:r>
            <a:r>
              <a:rPr lang="en-US" sz="2600" dirty="0" err="1" smtClean="0">
                <a:latin typeface="Times New Roman"/>
                <a:ea typeface="Calibri"/>
                <a:cs typeface="Times New Roman"/>
              </a:rPr>
              <a:t>Ho:RR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=1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0" lvl="0" indent="0" algn="just" defTabSz="4429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>
                <a:latin typeface="Calibri"/>
                <a:ea typeface="Calibri"/>
                <a:cs typeface="Times New Roman"/>
              </a:rPr>
              <a:t>	</a:t>
            </a:r>
            <a:r>
              <a:rPr lang="en-US" sz="2600" dirty="0" err="1" smtClean="0">
                <a:latin typeface="Times New Roman"/>
                <a:ea typeface="Calibri"/>
                <a:cs typeface="Times New Roman"/>
              </a:rPr>
              <a:t>Vs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 the alternative hypothesis, Ha : RR ≠1 (2 sided)</a:t>
            </a:r>
            <a:endParaRPr lang="en-US" sz="2600" dirty="0" smtClean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 smtClean="0">
                <a:latin typeface="Times New Roman"/>
                <a:ea typeface="Calibri"/>
                <a:cs typeface="Times New Roman"/>
              </a:rPr>
              <a:t>Number 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of exposure groups 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= 2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Outcome 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measure - 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recurrence of cancer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Follow up period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Anticipated of probability of disease given B, Pc=0.35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Anticipated RR = 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0.5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Power of the study 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= 90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%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Level of significance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, α 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=0.05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RR&lt;1, 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1/RR=2 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and Anticipated of probability of disease given 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A,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	</a:t>
            </a:r>
            <a:r>
              <a:rPr lang="en-US" sz="2600" dirty="0" err="1" smtClean="0">
                <a:latin typeface="Times New Roman"/>
                <a:ea typeface="Calibri"/>
                <a:cs typeface="Times New Roman"/>
              </a:rPr>
              <a:t>Pe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 =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0.35/2=0.175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 smtClean="0">
                <a:latin typeface="Times New Roman"/>
                <a:ea typeface="Calibri"/>
                <a:cs typeface="Times New Roman"/>
              </a:rPr>
              <a:t>P = 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(0.175+0.35)/2= 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0.2625</a:t>
            </a:r>
            <a:endParaRPr lang="en-US" sz="2600" dirty="0" smtClean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 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Hence the required sample size in each group</a:t>
            </a:r>
            <a:endParaRPr lang="en-US" sz="2600" dirty="0" smtClean="0">
              <a:latin typeface="Calibri"/>
              <a:ea typeface="Calibri"/>
              <a:cs typeface="Times New Roman"/>
            </a:endParaRPr>
          </a:p>
          <a:p>
            <a:pPr marL="201168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 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201168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Times New Roman"/>
                <a:ea typeface="Calibri"/>
                <a:cs typeface="Times New Roman"/>
              </a:rPr>
              <a:t>n = </a:t>
            </a:r>
            <a:r>
              <a:rPr lang="en-US" sz="2600" u="sng" dirty="0">
                <a:latin typeface="Times New Roman"/>
                <a:ea typeface="Calibri"/>
                <a:cs typeface="Times New Roman"/>
              </a:rPr>
              <a:t>{1.96x√2x0.2625(1-0.2625) +1.282√[(1-0.175)x0.175+(1-.35)x.35]}²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                                                     (0.175-0.35)²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0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>
                <a:latin typeface="Times New Roman"/>
                <a:ea typeface="Calibri"/>
                <a:cs typeface="Times New Roman"/>
              </a:rPr>
              <a:t>     </a:t>
            </a: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=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130</a:t>
            </a:r>
            <a:endParaRPr lang="en-US" sz="24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41116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Solution: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393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6261" y="1219200"/>
            <a:ext cx="8911478" cy="4900968"/>
          </a:xfrm>
        </p:spPr>
        <p:txBody>
          <a:bodyPr>
            <a:normAutofit fontScale="85000" lnSpcReduction="20000"/>
          </a:bodyPr>
          <a:lstStyle/>
          <a:p>
            <a:pPr marL="201168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800" b="1" dirty="0">
                <a:latin typeface="Times New Roman"/>
                <a:ea typeface="Calibri"/>
                <a:cs typeface="Times New Roman"/>
              </a:rPr>
              <a:t>Required information</a:t>
            </a:r>
            <a:endParaRPr lang="en-US" sz="2400" b="1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The following should be known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1115568" indent="-457200" algn="just">
              <a:lnSpc>
                <a:spcPct val="2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relative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precision, ε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1115568" indent="-457200" algn="just">
              <a:lnSpc>
                <a:spcPct val="2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confidence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level, (1-α)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1115568" indent="-457200" algn="just">
              <a:lnSpc>
                <a:spcPct val="2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Sample size formula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658368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		n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= [Z/ ε]²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658368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	where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Z value corresponds to appropriate level of significance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2376" y="349342"/>
            <a:ext cx="8643049" cy="641258"/>
          </a:xfrm>
        </p:spPr>
        <p:txBody>
          <a:bodyPr>
            <a:noAutofit/>
          </a:bodyPr>
          <a:lstStyle/>
          <a:p>
            <a:pPr marR="0" lvl="0"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effectLst/>
                <a:latin typeface="Times New Roman"/>
                <a:ea typeface="Calibri"/>
                <a:cs typeface="Times New Roman"/>
              </a:rPr>
              <a:t>Estimating an incidence rate with a specified relative </a:t>
            </a:r>
            <a:r>
              <a:rPr lang="en-US" sz="3200" dirty="0" smtClean="0">
                <a:effectLst/>
                <a:latin typeface="Times New Roman"/>
                <a:ea typeface="Calibri"/>
                <a:cs typeface="Times New Roman"/>
              </a:rPr>
              <a:t>precision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96047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638800"/>
          </a:xfrm>
        </p:spPr>
        <p:txBody>
          <a:bodyPr>
            <a:normAutofit fontScale="47500" lnSpcReduction="20000"/>
          </a:bodyPr>
          <a:lstStyle/>
          <a:p>
            <a:pPr marL="265113" indent="-255588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4200" dirty="0" smtClean="0">
                <a:latin typeface="Times New Roman"/>
                <a:ea typeface="Calibri"/>
                <a:cs typeface="Times New Roman"/>
              </a:rPr>
              <a:t>How </a:t>
            </a:r>
            <a:r>
              <a:rPr lang="en-US" sz="4200" dirty="0">
                <a:latin typeface="Times New Roman"/>
                <a:ea typeface="Calibri"/>
                <a:cs typeface="Times New Roman"/>
              </a:rPr>
              <a:t>large a sample of patients should be followed up if an investigator wishes to estimate the incidence rate of a disease to within 10% of its true value with 95% confidence?</a:t>
            </a:r>
            <a:endParaRPr lang="en-US" sz="4200" dirty="0">
              <a:latin typeface="Calibri"/>
              <a:ea typeface="Calibri"/>
              <a:cs typeface="Times New Roman"/>
            </a:endParaRPr>
          </a:p>
          <a:p>
            <a:pPr marL="265113" indent="-255588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4200" b="1" dirty="0">
                <a:latin typeface="Times New Roman"/>
                <a:ea typeface="Calibri"/>
                <a:cs typeface="Times New Roman"/>
              </a:rPr>
              <a:t>Solution</a:t>
            </a:r>
            <a:endParaRPr lang="en-US" sz="4200" b="1" dirty="0">
              <a:latin typeface="Calibri"/>
              <a:ea typeface="Calibri"/>
              <a:cs typeface="Times New Roman"/>
            </a:endParaRPr>
          </a:p>
          <a:p>
            <a:pPr marL="265113" indent="-255588" algn="just">
              <a:lnSpc>
                <a:spcPct val="200000"/>
              </a:lnSpc>
              <a:spcBef>
                <a:spcPts val="0"/>
              </a:spcBef>
            </a:pPr>
            <a:r>
              <a:rPr lang="en-US" sz="4200" dirty="0">
                <a:latin typeface="Times New Roman"/>
                <a:ea typeface="Calibri"/>
                <a:cs typeface="Times New Roman"/>
              </a:rPr>
              <a:t>Relative precision, </a:t>
            </a:r>
            <a:r>
              <a:rPr lang="en-US" sz="4200" dirty="0" smtClean="0">
                <a:latin typeface="Times New Roman"/>
                <a:ea typeface="Calibri"/>
                <a:cs typeface="Times New Roman"/>
              </a:rPr>
              <a:t>ε = 0.01</a:t>
            </a:r>
            <a:endParaRPr lang="en-US" sz="4200" dirty="0">
              <a:latin typeface="Calibri"/>
              <a:ea typeface="Calibri"/>
              <a:cs typeface="Times New Roman"/>
            </a:endParaRPr>
          </a:p>
          <a:p>
            <a:pPr marL="265113" indent="-255588" algn="just">
              <a:lnSpc>
                <a:spcPct val="200000"/>
              </a:lnSpc>
              <a:spcBef>
                <a:spcPts val="0"/>
              </a:spcBef>
            </a:pPr>
            <a:r>
              <a:rPr lang="en-US" sz="4200" dirty="0">
                <a:latin typeface="Times New Roman"/>
                <a:ea typeface="Calibri"/>
                <a:cs typeface="Times New Roman"/>
              </a:rPr>
              <a:t>Confidence level, (1-α</a:t>
            </a:r>
            <a:r>
              <a:rPr lang="en-US" sz="4200" dirty="0" smtClean="0">
                <a:latin typeface="Times New Roman"/>
                <a:ea typeface="Calibri"/>
                <a:cs typeface="Times New Roman"/>
              </a:rPr>
              <a:t>) = 0.95</a:t>
            </a:r>
            <a:endParaRPr lang="en-US" sz="4200" dirty="0">
              <a:latin typeface="Calibri"/>
              <a:ea typeface="Calibri"/>
              <a:cs typeface="Times New Roman"/>
            </a:endParaRPr>
          </a:p>
          <a:p>
            <a:pPr marL="265113" indent="-255588" algn="just">
              <a:lnSpc>
                <a:spcPct val="200000"/>
              </a:lnSpc>
              <a:spcBef>
                <a:spcPts val="0"/>
              </a:spcBef>
            </a:pPr>
            <a:r>
              <a:rPr lang="en-US" sz="4200" dirty="0">
                <a:latin typeface="Times New Roman"/>
                <a:ea typeface="Calibri"/>
                <a:cs typeface="Times New Roman"/>
              </a:rPr>
              <a:t>Required sample size </a:t>
            </a:r>
            <a:r>
              <a:rPr lang="en-US" sz="4200" dirty="0" smtClean="0">
                <a:latin typeface="Times New Roman"/>
                <a:ea typeface="Calibri"/>
                <a:cs typeface="Times New Roman"/>
              </a:rPr>
              <a:t>is</a:t>
            </a:r>
            <a:endParaRPr lang="en-US" sz="4200" dirty="0" smtClean="0">
              <a:latin typeface="Calibri"/>
              <a:ea typeface="Calibri"/>
              <a:cs typeface="Times New Roman"/>
            </a:endParaRPr>
          </a:p>
          <a:p>
            <a:pPr marL="9525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4200" dirty="0" smtClean="0">
                <a:latin typeface="Times New Roman"/>
                <a:ea typeface="Calibri"/>
                <a:cs typeface="Times New Roman"/>
              </a:rPr>
              <a:t>		n = [1.96/.10]²</a:t>
            </a:r>
            <a:endParaRPr lang="en-US" sz="4200" dirty="0" smtClean="0">
              <a:latin typeface="Calibri"/>
              <a:ea typeface="Calibri"/>
              <a:cs typeface="Times New Roman"/>
            </a:endParaRPr>
          </a:p>
          <a:p>
            <a:pPr marL="9525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4200" dirty="0" smtClean="0">
                <a:latin typeface="Times New Roman"/>
                <a:ea typeface="Calibri"/>
                <a:cs typeface="Times New Roman"/>
              </a:rPr>
              <a:t> 		   =</a:t>
            </a:r>
            <a:r>
              <a:rPr lang="en-US" sz="4200" dirty="0">
                <a:latin typeface="Times New Roman"/>
                <a:ea typeface="Calibri"/>
                <a:cs typeface="Times New Roman"/>
              </a:rPr>
              <a:t>384</a:t>
            </a:r>
            <a:endParaRPr lang="en-US" sz="4200" dirty="0">
              <a:latin typeface="Calibri"/>
              <a:ea typeface="Calibri"/>
              <a:cs typeface="Times New Roman"/>
            </a:endParaRPr>
          </a:p>
          <a:p>
            <a:pPr marL="265113" indent="-255588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74637"/>
            <a:ext cx="8305800" cy="868363"/>
          </a:xfrm>
        </p:spPr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125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2376" y="745107"/>
            <a:ext cx="8643049" cy="5901186"/>
          </a:xfrm>
        </p:spPr>
        <p:txBody>
          <a:bodyPr>
            <a:normAutofit fontScale="77500" lnSpcReduction="20000"/>
          </a:bodyPr>
          <a:lstStyle/>
          <a:p>
            <a:pPr marL="201168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800" b="1" dirty="0">
                <a:latin typeface="Times New Roman"/>
                <a:ea typeface="Calibri"/>
                <a:cs typeface="Times New Roman"/>
              </a:rPr>
              <a:t>Required information</a:t>
            </a:r>
            <a:endParaRPr lang="en-US" sz="2400" b="1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Test value of the incidence rate under the null hypothesis, </a:t>
            </a:r>
            <a:r>
              <a:rPr lang="en-US" sz="2600" dirty="0" err="1">
                <a:latin typeface="Times New Roman"/>
                <a:ea typeface="Calibri"/>
                <a:cs typeface="Times New Roman"/>
              </a:rPr>
              <a:t>Ho:λ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=λ</a:t>
            </a:r>
            <a:r>
              <a:rPr lang="en-US" sz="2600" dirty="0">
                <a:latin typeface="Calibri"/>
                <a:ea typeface="Calibri"/>
                <a:cs typeface="Calibri"/>
              </a:rPr>
              <a:t>ₒ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658368" indent="-457200" algn="just">
              <a:lnSpc>
                <a:spcPct val="2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dirty="0" err="1">
                <a:latin typeface="Times New Roman"/>
                <a:ea typeface="Calibri"/>
                <a:cs typeface="Times New Roman"/>
              </a:rPr>
              <a:t>Vs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 the alternative hypothesis, Ha :</a:t>
            </a:r>
            <a:r>
              <a:rPr lang="en-US" sz="2600" dirty="0" err="1">
                <a:latin typeface="Times New Roman"/>
                <a:ea typeface="Calibri"/>
                <a:cs typeface="Times New Roman"/>
              </a:rPr>
              <a:t>λ≠λ</a:t>
            </a:r>
            <a:r>
              <a:rPr lang="en-US" sz="2600" dirty="0">
                <a:latin typeface="Calibri"/>
                <a:ea typeface="Calibri"/>
                <a:cs typeface="Calibri"/>
              </a:rPr>
              <a:t>ₒ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 (or λ=</a:t>
            </a:r>
            <a:r>
              <a:rPr lang="en-US" sz="2600" dirty="0" err="1">
                <a:latin typeface="Times New Roman"/>
                <a:ea typeface="Calibri"/>
                <a:cs typeface="Times New Roman"/>
              </a:rPr>
              <a:t>λa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)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658368" indent="-457200" algn="just">
              <a:lnSpc>
                <a:spcPct val="2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Or </a:t>
            </a:r>
            <a:r>
              <a:rPr lang="en-US" sz="2600" dirty="0" err="1">
                <a:latin typeface="Times New Roman"/>
                <a:ea typeface="Calibri"/>
                <a:cs typeface="Times New Roman"/>
              </a:rPr>
              <a:t>Ho:λ</a:t>
            </a:r>
            <a:r>
              <a:rPr lang="en-US" sz="2600" dirty="0">
                <a:latin typeface="Calibri"/>
                <a:ea typeface="Calibri"/>
                <a:cs typeface="Calibri"/>
              </a:rPr>
              <a:t>ₒ =</a:t>
            </a:r>
            <a:r>
              <a:rPr lang="en-US" sz="2600" dirty="0" err="1">
                <a:latin typeface="Calibri"/>
                <a:ea typeface="Calibri"/>
                <a:cs typeface="Calibri"/>
              </a:rPr>
              <a:t>λa</a:t>
            </a:r>
            <a:r>
              <a:rPr lang="en-US" sz="2600" dirty="0">
                <a:latin typeface="Calibri"/>
                <a:ea typeface="Calibri"/>
                <a:cs typeface="Calibri"/>
              </a:rPr>
              <a:t>   </a:t>
            </a:r>
            <a:r>
              <a:rPr lang="en-US" sz="2600" dirty="0" err="1">
                <a:latin typeface="Calibri"/>
                <a:ea typeface="Calibri"/>
                <a:cs typeface="Calibri"/>
              </a:rPr>
              <a:t>Vs</a:t>
            </a:r>
            <a:r>
              <a:rPr lang="en-US" sz="2600" dirty="0">
                <a:latin typeface="Calibri"/>
                <a:ea typeface="Calibri"/>
                <a:cs typeface="Calibri"/>
              </a:rPr>
              <a:t>     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Ha :λ</a:t>
            </a:r>
            <a:r>
              <a:rPr lang="en-US" sz="2600" dirty="0">
                <a:latin typeface="Calibri"/>
                <a:ea typeface="Calibri"/>
                <a:cs typeface="Calibri"/>
              </a:rPr>
              <a:t>ₒ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 ≠</a:t>
            </a:r>
            <a:r>
              <a:rPr lang="en-US" sz="2600" dirty="0" err="1">
                <a:latin typeface="Times New Roman"/>
                <a:ea typeface="Calibri"/>
                <a:cs typeface="Times New Roman"/>
              </a:rPr>
              <a:t>λa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Anticipated value of the population incidence rate = </a:t>
            </a:r>
            <a:r>
              <a:rPr lang="en-US" sz="2600" dirty="0" err="1">
                <a:latin typeface="Times New Roman"/>
                <a:ea typeface="Calibri"/>
                <a:cs typeface="Times New Roman"/>
              </a:rPr>
              <a:t>λa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Power of test 1-β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Level of 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significance α </a:t>
            </a:r>
            <a:endParaRPr lang="en-US" sz="26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 smtClean="0">
                <a:latin typeface="Times New Roman"/>
                <a:ea typeface="Calibri"/>
                <a:cs typeface="Times New Roman"/>
              </a:rPr>
              <a:t>Sample 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size 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formula</a:t>
            </a:r>
            <a:endParaRPr lang="en-US" sz="2600" dirty="0" smtClean="0">
              <a:latin typeface="Calibri"/>
              <a:ea typeface="Calibri"/>
              <a:cs typeface="Times New Roman"/>
            </a:endParaRPr>
          </a:p>
          <a:p>
            <a:pPr marL="658368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Times New Roman"/>
                <a:ea typeface="Calibri"/>
                <a:cs typeface="Times New Roman"/>
              </a:rPr>
              <a:t>n = </a:t>
            </a:r>
            <a:r>
              <a:rPr lang="en-US" sz="2600" u="sng" dirty="0" smtClean="0">
                <a:latin typeface="Times New Roman"/>
                <a:ea typeface="Calibri"/>
                <a:cs typeface="Times New Roman"/>
              </a:rPr>
              <a:t>( Z</a:t>
            </a:r>
            <a:r>
              <a:rPr lang="en-US" sz="2600" u="sng" dirty="0" smtClean="0">
                <a:latin typeface="Calibri"/>
                <a:ea typeface="Calibri"/>
                <a:cs typeface="Calibri"/>
              </a:rPr>
              <a:t>₁</a:t>
            </a:r>
            <a:r>
              <a:rPr lang="en-US" sz="2600" u="sng" dirty="0" smtClean="0">
                <a:latin typeface="Times New Roman"/>
                <a:ea typeface="Calibri"/>
                <a:cs typeface="Times New Roman"/>
              </a:rPr>
              <a:t>-α/</a:t>
            </a:r>
            <a:r>
              <a:rPr lang="en-US" sz="2600" u="sng" dirty="0" smtClean="0">
                <a:latin typeface="Calibri"/>
                <a:ea typeface="Calibri"/>
                <a:cs typeface="Calibri"/>
              </a:rPr>
              <a:t>₂</a:t>
            </a:r>
            <a:r>
              <a:rPr lang="en-US" sz="2600" u="sng" dirty="0" smtClean="0">
                <a:latin typeface="Times New Roman"/>
                <a:ea typeface="Calibri"/>
                <a:cs typeface="Times New Roman"/>
              </a:rPr>
              <a:t> λ</a:t>
            </a:r>
            <a:r>
              <a:rPr lang="en-US" sz="2600" u="sng" dirty="0" smtClean="0">
                <a:latin typeface="Calibri"/>
                <a:ea typeface="Calibri"/>
                <a:cs typeface="Calibri"/>
              </a:rPr>
              <a:t>ₒ</a:t>
            </a:r>
            <a:r>
              <a:rPr lang="en-US" sz="2600" u="sng" dirty="0" smtClean="0">
                <a:latin typeface="Times New Roman"/>
                <a:ea typeface="Calibri"/>
                <a:cs typeface="Times New Roman"/>
              </a:rPr>
              <a:t>+Z</a:t>
            </a:r>
            <a:r>
              <a:rPr lang="en-US" sz="2600" u="sng" dirty="0" smtClean="0">
                <a:latin typeface="Calibri"/>
                <a:ea typeface="Calibri"/>
                <a:cs typeface="Calibri"/>
              </a:rPr>
              <a:t>₁</a:t>
            </a:r>
            <a:r>
              <a:rPr lang="en-US" sz="2600" u="sng" dirty="0" smtClean="0">
                <a:latin typeface="Times New Roman"/>
                <a:ea typeface="Calibri"/>
                <a:cs typeface="Times New Roman"/>
              </a:rPr>
              <a:t>-β </a:t>
            </a:r>
            <a:r>
              <a:rPr lang="en-US" sz="2600" u="sng" dirty="0" err="1" smtClean="0">
                <a:latin typeface="Times New Roman"/>
                <a:ea typeface="Calibri"/>
                <a:cs typeface="Times New Roman"/>
              </a:rPr>
              <a:t>λa</a:t>
            </a:r>
            <a:r>
              <a:rPr lang="en-US" sz="2600" u="sng" dirty="0" smtClean="0">
                <a:latin typeface="Times New Roman"/>
                <a:ea typeface="Calibri"/>
                <a:cs typeface="Times New Roman"/>
              </a:rPr>
              <a:t> )²</a:t>
            </a:r>
            <a:endParaRPr lang="en-US" sz="2600" dirty="0" smtClean="0">
              <a:latin typeface="Calibri"/>
              <a:ea typeface="Calibri"/>
              <a:cs typeface="Times New Roman"/>
            </a:endParaRPr>
          </a:p>
          <a:p>
            <a:pPr marL="658368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600" dirty="0" smtClean="0">
                <a:latin typeface="Times New Roman"/>
                <a:ea typeface="Calibri"/>
                <a:cs typeface="Times New Roman"/>
              </a:rPr>
              <a:t>                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(λ</a:t>
            </a:r>
            <a:r>
              <a:rPr lang="en-US" sz="2600" dirty="0">
                <a:latin typeface="Calibri"/>
                <a:ea typeface="Calibri"/>
                <a:cs typeface="Calibri"/>
              </a:rPr>
              <a:t>ₒ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-</a:t>
            </a:r>
            <a:r>
              <a:rPr lang="en-US" sz="2600" dirty="0" err="1">
                <a:latin typeface="Times New Roman"/>
                <a:ea typeface="Calibri"/>
                <a:cs typeface="Times New Roman"/>
              </a:rPr>
              <a:t>λa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)²</a:t>
            </a:r>
            <a:r>
              <a:rPr lang="en-US" sz="2600" u="sng" dirty="0">
                <a:latin typeface="Times New Roman"/>
                <a:ea typeface="Calibri"/>
                <a:cs typeface="Times New Roman"/>
              </a:rPr>
              <a:t>  </a:t>
            </a:r>
            <a:r>
              <a:rPr lang="en-US" sz="2600" u="sng" dirty="0" smtClean="0">
                <a:latin typeface="Times New Roman"/>
                <a:ea typeface="Calibri"/>
                <a:cs typeface="Times New Roman"/>
              </a:rPr>
              <a:t>   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600104"/>
          </a:xfrm>
        </p:spPr>
        <p:txBody>
          <a:bodyPr>
            <a:noAutofit/>
          </a:bodyPr>
          <a:lstStyle/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effectLst/>
                <a:latin typeface="Times New Roman"/>
                <a:ea typeface="Calibri"/>
                <a:cs typeface="Times New Roman"/>
              </a:rPr>
              <a:t>Hypothesis test for an incidence </a:t>
            </a:r>
            <a:r>
              <a:rPr lang="en-US" sz="3200" dirty="0" smtClean="0">
                <a:effectLst/>
                <a:latin typeface="Times New Roman"/>
                <a:ea typeface="Calibri"/>
                <a:cs typeface="Times New Roman"/>
              </a:rPr>
              <a:t>rate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399847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2376" y="838200"/>
            <a:ext cx="8643049" cy="4953000"/>
          </a:xfrm>
        </p:spPr>
        <p:txBody>
          <a:bodyPr>
            <a:normAutofit lnSpcReduction="10000"/>
          </a:bodyPr>
          <a:lstStyle/>
          <a:p>
            <a:pPr marL="265113" marR="0" indent="-265113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600" dirty="0">
                <a:latin typeface="Times New Roman"/>
                <a:ea typeface="Calibri"/>
                <a:cs typeface="Times New Roman"/>
              </a:rPr>
              <a:t>On the basis of a five year follow up study of a small number of people, the annual incidence rate of a particular disease is reported to be 40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%.</a:t>
            </a:r>
          </a:p>
          <a:p>
            <a:pPr marL="265113" marR="0" indent="-265113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600" dirty="0" smtClean="0">
                <a:latin typeface="Times New Roman"/>
                <a:ea typeface="Calibri"/>
                <a:cs typeface="Times New Roman"/>
              </a:rPr>
              <a:t>What 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minimum sample size would be needed to test the hypothesis that the population incidence rate is different from 40% at the 5% level of 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significance?</a:t>
            </a:r>
          </a:p>
          <a:p>
            <a:pPr marL="265113" marR="0" indent="-265113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600" dirty="0" smtClean="0">
                <a:latin typeface="Times New Roman"/>
                <a:ea typeface="Calibri"/>
                <a:cs typeface="Times New Roman"/>
              </a:rPr>
              <a:t>It </a:t>
            </a:r>
            <a:r>
              <a:rPr lang="en-US" sz="2600" dirty="0">
                <a:latin typeface="Times New Roman"/>
                <a:ea typeface="Calibri"/>
                <a:cs typeface="Times New Roman"/>
              </a:rPr>
              <a:t>is desired that the test should have a power of 90% of detecting a true annual incidence rate of 50</a:t>
            </a:r>
            <a:r>
              <a:rPr lang="en-US" sz="2600" dirty="0" smtClean="0">
                <a:latin typeface="Times New Roman"/>
                <a:ea typeface="Calibri"/>
                <a:cs typeface="Times New Roman"/>
              </a:rPr>
              <a:t>%</a:t>
            </a:r>
            <a:r>
              <a:rPr lang="en-US" sz="2600" u="sng" dirty="0" smtClean="0">
                <a:latin typeface="Times New Roman"/>
                <a:ea typeface="Calibri"/>
                <a:cs typeface="Times New Roman"/>
              </a:rPr>
              <a:t>.</a:t>
            </a:r>
            <a:endParaRPr lang="en-US" sz="26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491839"/>
          </a:xfrm>
        </p:spPr>
        <p:txBody>
          <a:bodyPr>
            <a:noAutofit/>
          </a:bodyPr>
          <a:lstStyle/>
          <a:p>
            <a:pPr marR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ffectLst/>
                <a:latin typeface="Times New Roman"/>
                <a:ea typeface="Calibri"/>
                <a:cs typeface="Times New Roman"/>
              </a:rPr>
              <a:t>Example: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380457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4057" y="714470"/>
            <a:ext cx="8735887" cy="5733861"/>
          </a:xfrm>
        </p:spPr>
        <p:txBody>
          <a:bodyPr>
            <a:normAutofit fontScale="77500" lnSpcReduction="20000"/>
          </a:bodyPr>
          <a:lstStyle/>
          <a:p>
            <a:pPr marL="457200" lvl="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Test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value of the population  incidence rate under the null hypothesis, </a:t>
            </a:r>
            <a:r>
              <a:rPr lang="en-US" sz="2800" dirty="0" err="1" smtClean="0">
                <a:latin typeface="Times New Roman"/>
                <a:ea typeface="Calibri"/>
                <a:cs typeface="Times New Roman"/>
              </a:rPr>
              <a:t>Ho:λ</a:t>
            </a:r>
            <a:r>
              <a:rPr lang="en-US" sz="2800" dirty="0" smtClean="0">
                <a:latin typeface="Calibri"/>
                <a:ea typeface="Calibri"/>
                <a:cs typeface="Calibri"/>
              </a:rPr>
              <a:t>ₒ</a:t>
            </a:r>
            <a:r>
              <a:rPr lang="en-US" sz="2800" dirty="0">
                <a:latin typeface="Calibri"/>
                <a:ea typeface="Calibri"/>
                <a:cs typeface="Calibri"/>
              </a:rPr>
              <a:t>=.40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Anticipated value of the population incidence rate (under Ha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), </a:t>
            </a:r>
            <a:r>
              <a:rPr lang="en-US" sz="2800" dirty="0" err="1" smtClean="0">
                <a:latin typeface="Times New Roman"/>
                <a:ea typeface="Calibri"/>
                <a:cs typeface="Times New Roman"/>
              </a:rPr>
              <a:t>λa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=0.50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Power of test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1-β = 0.90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Level of significance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, α = 0.05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1115568" indent="-457200" algn="just">
              <a:lnSpc>
                <a:spcPct val="2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Required sample size is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658368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n = </a:t>
            </a:r>
            <a:r>
              <a:rPr lang="en-US" sz="2800" u="sng" dirty="0">
                <a:latin typeface="Times New Roman"/>
                <a:ea typeface="Calibri"/>
                <a:cs typeface="Times New Roman"/>
              </a:rPr>
              <a:t>(1.96x .40+ 1.282x.50)²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658368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           (0.40-0.50)²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658368" marR="0" indent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  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= 203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8354" y="76200"/>
            <a:ext cx="8823246" cy="909084"/>
          </a:xfrm>
        </p:spPr>
        <p:txBody>
          <a:bodyPr>
            <a:noAutofit/>
          </a:bodyPr>
          <a:lstStyle/>
          <a:p>
            <a:pPr marL="265113" lvl="0" indent="-255588">
              <a:lnSpc>
                <a:spcPct val="200000"/>
              </a:lnSpc>
              <a:spcBef>
                <a:spcPts val="0"/>
              </a:spcBef>
            </a:pPr>
            <a:r>
              <a:rPr lang="en-US" dirty="0" smtClean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Solution: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28037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304" y="1435843"/>
            <a:ext cx="8649393" cy="4616935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Sample size primarily depend on: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Availability of resource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Proposed plan of analysis</a:t>
            </a:r>
          </a:p>
          <a:p>
            <a:pPr>
              <a:buFont typeface="Wingdings" pitchFamily="2" charset="2"/>
              <a:buChar char="Ø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Sample size estimation requires: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Estimate of the variable </a:t>
            </a:r>
            <a:r>
              <a:rPr 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interest </a:t>
            </a: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(e.g. mean, proportion, OR, RR)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Desired precision</a:t>
            </a:r>
          </a:p>
          <a:p>
            <a:pPr marL="393192" lvl="1" indent="0">
              <a:buNone/>
            </a:pPr>
            <a:endParaRPr lang="en-US" sz="1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Select the confidence level for the interval (e.g. 95% or 99%)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and power of the study</a:t>
            </a:r>
          </a:p>
          <a:p>
            <a:pPr marL="109728" indent="0">
              <a:buNone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State the null hypothesis and alternative hypothesis.</a:t>
            </a:r>
          </a:p>
          <a:p>
            <a:pPr marL="109728" indent="0">
              <a:buNone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Loss to follow up</a:t>
            </a:r>
          </a:p>
          <a:p>
            <a:pPr>
              <a:buFont typeface="Wingdings" pitchFamily="2" charset="2"/>
              <a:buChar char="Ø"/>
            </a:pPr>
            <a:endParaRPr lang="en-US" sz="2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79216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Basic principles for sample size calculation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49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0377" y="1143000"/>
            <a:ext cx="8823246" cy="4985891"/>
          </a:xfrm>
        </p:spPr>
        <p:txBody>
          <a:bodyPr>
            <a:normAutofit fontScale="32500" lnSpcReduction="20000"/>
          </a:bodyPr>
          <a:lstStyle/>
          <a:p>
            <a:pPr marL="327025" indent="-327025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7200" b="1" dirty="0">
                <a:latin typeface="Times New Roman"/>
                <a:ea typeface="Calibri"/>
                <a:cs typeface="Times New Roman"/>
              </a:rPr>
              <a:t>Design specifications affecting sample considerations in clinical trials</a:t>
            </a:r>
            <a:endParaRPr lang="en-US" sz="7200" dirty="0">
              <a:latin typeface="Calibri"/>
              <a:ea typeface="Calibri"/>
              <a:cs typeface="Times New Roman"/>
            </a:endParaRPr>
          </a:p>
          <a:p>
            <a:pPr marL="327025" lvl="0" indent="-327025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7200" b="1" dirty="0">
                <a:latin typeface="Times New Roman"/>
                <a:ea typeface="Calibri"/>
                <a:cs typeface="Times New Roman"/>
              </a:rPr>
              <a:t>Number of treatment groups</a:t>
            </a:r>
            <a:endParaRPr lang="en-US" sz="7200" dirty="0">
              <a:latin typeface="Calibri"/>
              <a:ea typeface="Calibri"/>
              <a:cs typeface="Times New Roman"/>
            </a:endParaRPr>
          </a:p>
          <a:p>
            <a:pPr marL="327025" lvl="0" indent="-327025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7200" b="1" dirty="0">
                <a:latin typeface="Times New Roman"/>
                <a:ea typeface="Calibri"/>
                <a:cs typeface="Times New Roman"/>
              </a:rPr>
              <a:t>Outcome measures</a:t>
            </a:r>
            <a:endParaRPr lang="en-US" sz="7200" dirty="0">
              <a:latin typeface="Calibri"/>
              <a:ea typeface="Calibri"/>
              <a:cs typeface="Times New Roman"/>
            </a:endParaRPr>
          </a:p>
          <a:p>
            <a:pPr marL="327025" lvl="0" indent="-327025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7200" b="1" dirty="0">
                <a:latin typeface="Times New Roman"/>
                <a:ea typeface="Calibri"/>
                <a:cs typeface="Times New Roman"/>
              </a:rPr>
              <a:t>Length of follow-up</a:t>
            </a:r>
            <a:endParaRPr lang="en-US" sz="7200" dirty="0">
              <a:latin typeface="Calibri"/>
              <a:ea typeface="Calibri"/>
              <a:cs typeface="Times New Roman"/>
            </a:endParaRPr>
          </a:p>
          <a:p>
            <a:pPr marL="327025" lvl="0" indent="-327025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7200" b="1" dirty="0">
                <a:latin typeface="Times New Roman"/>
                <a:ea typeface="Calibri"/>
                <a:cs typeface="Times New Roman"/>
              </a:rPr>
              <a:t>Alternative hypothesis</a:t>
            </a:r>
            <a:endParaRPr lang="en-US" sz="7200" dirty="0">
              <a:latin typeface="Calibri"/>
              <a:ea typeface="Calibri"/>
              <a:cs typeface="Times New Roman"/>
            </a:endParaRPr>
          </a:p>
          <a:p>
            <a:pPr marL="327025" lvl="0" indent="-327025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7200" b="1" dirty="0">
                <a:latin typeface="Times New Roman"/>
                <a:ea typeface="Calibri"/>
                <a:cs typeface="Times New Roman"/>
              </a:rPr>
              <a:t>Treatment difference</a:t>
            </a:r>
            <a:endParaRPr lang="en-US" sz="7200" dirty="0">
              <a:latin typeface="Calibri"/>
              <a:ea typeface="Calibri"/>
              <a:cs typeface="Times New Roman"/>
            </a:endParaRPr>
          </a:p>
          <a:p>
            <a:pPr marL="327025" lvl="0" indent="-327025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7200" b="1" dirty="0">
                <a:latin typeface="Times New Roman"/>
                <a:ea typeface="Calibri"/>
                <a:cs typeface="Times New Roman"/>
              </a:rPr>
              <a:t>Type I and Type II error protection</a:t>
            </a:r>
            <a:endParaRPr lang="en-US" sz="7200" dirty="0">
              <a:latin typeface="Calibri"/>
              <a:ea typeface="Calibri"/>
              <a:cs typeface="Times New Roman"/>
            </a:endParaRPr>
          </a:p>
          <a:p>
            <a:pPr marL="327025" lvl="0" indent="-327025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7200" b="1" dirty="0">
                <a:latin typeface="Times New Roman"/>
                <a:ea typeface="Calibri"/>
                <a:cs typeface="Times New Roman"/>
              </a:rPr>
              <a:t>Allocation ratio</a:t>
            </a:r>
            <a:endParaRPr lang="en-US" sz="7200" dirty="0">
              <a:latin typeface="Calibri"/>
              <a:ea typeface="Calibri"/>
              <a:cs typeface="Times New Roman"/>
            </a:endParaRPr>
          </a:p>
          <a:p>
            <a:pPr marL="327025" indent="-327025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6151" y="218356"/>
            <a:ext cx="8643049" cy="696044"/>
          </a:xfrm>
        </p:spPr>
        <p:txBody>
          <a:bodyPr>
            <a:noAutofit/>
          </a:bodyPr>
          <a:lstStyle/>
          <a:p>
            <a:pPr marR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Sample size estimation for Clinical </a:t>
            </a:r>
            <a:r>
              <a:rPr lang="en-US" dirty="0" smtClean="0">
                <a:effectLst/>
                <a:latin typeface="Times New Roman"/>
                <a:ea typeface="Calibri"/>
                <a:cs typeface="Times New Roman"/>
              </a:rPr>
              <a:t>trial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073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0377" y="1481329"/>
            <a:ext cx="8823246" cy="4525963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70000"/>
              </a:lnSpc>
              <a:spcBef>
                <a:spcPts val="0"/>
              </a:spcBef>
              <a:buClr>
                <a:srgbClr val="2DA2BF"/>
              </a:buClr>
              <a:buFont typeface="Wingdings" pitchFamily="2" charset="2"/>
              <a:buChar char="Ø"/>
            </a:pPr>
            <a:r>
              <a:rPr lang="en-US" sz="20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Rate </a:t>
            </a:r>
            <a:r>
              <a:rPr lang="en-US" sz="2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of loss to follow up</a:t>
            </a:r>
            <a:endParaRPr lang="en-US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70000"/>
              </a:lnSpc>
              <a:spcBef>
                <a:spcPts val="0"/>
              </a:spcBef>
              <a:buClr>
                <a:srgbClr val="2DA2BF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Noncompliance </a:t>
            </a:r>
            <a:r>
              <a:rPr lang="en-US" sz="2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rate</a:t>
            </a:r>
            <a:endParaRPr lang="en-US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70000"/>
              </a:lnSpc>
              <a:spcBef>
                <a:spcPts val="0"/>
              </a:spcBef>
              <a:buClr>
                <a:srgbClr val="2DA2BF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Treatment </a:t>
            </a:r>
            <a:r>
              <a:rPr lang="en-US" sz="2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lag time</a:t>
            </a:r>
            <a:endParaRPr lang="en-US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70000"/>
              </a:lnSpc>
              <a:spcBef>
                <a:spcPts val="0"/>
              </a:spcBef>
              <a:buClr>
                <a:srgbClr val="2DA2BF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Degree </a:t>
            </a:r>
            <a:r>
              <a:rPr lang="en-US" sz="2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of stratification for baseline risk factors</a:t>
            </a:r>
            <a:endParaRPr lang="en-US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70000"/>
              </a:lnSpc>
              <a:spcBef>
                <a:spcPts val="0"/>
              </a:spcBef>
              <a:buClr>
                <a:srgbClr val="2DA2BF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α </a:t>
            </a:r>
            <a:r>
              <a:rPr lang="en-US" sz="2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and β levels adjustment for multiple comparisons</a:t>
            </a:r>
            <a:endParaRPr lang="en-US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70000"/>
              </a:lnSpc>
              <a:spcBef>
                <a:spcPts val="0"/>
              </a:spcBef>
              <a:buClr>
                <a:srgbClr val="2DA2BF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α </a:t>
            </a:r>
            <a:r>
              <a:rPr lang="en-US" sz="2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and β levels adjustment for multiple looks</a:t>
            </a:r>
            <a:endParaRPr lang="en-US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70000"/>
              </a:lnSpc>
              <a:spcBef>
                <a:spcPts val="0"/>
              </a:spcBef>
              <a:buClr>
                <a:srgbClr val="2DA2BF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α </a:t>
            </a:r>
            <a:r>
              <a:rPr lang="en-US" sz="2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and β levels adjustment for multiple </a:t>
            </a:r>
            <a:r>
              <a:rPr lang="en-US" sz="24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outcomes</a:t>
            </a:r>
            <a:endParaRPr lang="en-US" sz="7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4057" y="274639"/>
            <a:ext cx="8735887" cy="1143000"/>
          </a:xfrm>
        </p:spPr>
        <p:txBody>
          <a:bodyPr>
            <a:normAutofit fontScale="90000"/>
          </a:bodyPr>
          <a:lstStyle/>
          <a:p>
            <a:pPr marR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700" dirty="0">
                <a:effectLst/>
                <a:latin typeface="Times New Roman"/>
                <a:ea typeface="Calibri"/>
                <a:cs typeface="Times New Roman"/>
              </a:rPr>
              <a:t>Design specifications affecting sample considerations in clinical </a:t>
            </a:r>
            <a:r>
              <a:rPr lang="en-US" sz="2700" dirty="0" smtClean="0">
                <a:effectLst/>
                <a:latin typeface="Times New Roman"/>
                <a:ea typeface="Calibri"/>
                <a:cs typeface="Times New Roman"/>
              </a:rPr>
              <a:t>trials Cont.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8699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609600"/>
            <a:ext cx="8809566" cy="6096000"/>
          </a:xfrm>
        </p:spPr>
        <p:txBody>
          <a:bodyPr>
            <a:normAutofit fontScale="62500" lnSpcReduction="20000"/>
          </a:bodyPr>
          <a:lstStyle/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b="1" dirty="0">
                <a:latin typeface="Times New Roman"/>
                <a:ea typeface="Calibri"/>
                <a:cs typeface="Times New Roman"/>
              </a:rPr>
              <a:t>Situation1: uniform allocation (λ=1)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dirty="0">
                <a:latin typeface="Times New Roman"/>
                <a:ea typeface="Calibri"/>
                <a:cs typeface="Times New Roman"/>
              </a:rPr>
              <a:t>Sample size formula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b="1" dirty="0" err="1">
                <a:latin typeface="Times New Roman"/>
                <a:ea typeface="Calibri"/>
                <a:cs typeface="Times New Roman"/>
              </a:rPr>
              <a:t>nc</a:t>
            </a:r>
            <a:r>
              <a:rPr lang="en-US" sz="3400" b="1" dirty="0">
                <a:latin typeface="Times New Roman"/>
                <a:ea typeface="Calibri"/>
                <a:cs typeface="Times New Roman"/>
              </a:rPr>
              <a:t>= </a:t>
            </a:r>
            <a:r>
              <a:rPr lang="en-US" sz="3400" b="1" u="sng" dirty="0">
                <a:latin typeface="Times New Roman"/>
                <a:ea typeface="Calibri"/>
                <a:cs typeface="Times New Roman"/>
              </a:rPr>
              <a:t>(Zα√2pq+ Zβ√</a:t>
            </a:r>
            <a:r>
              <a:rPr lang="en-US" sz="3400" b="1" u="sng" dirty="0" err="1">
                <a:latin typeface="Times New Roman"/>
                <a:ea typeface="Calibri"/>
                <a:cs typeface="Times New Roman"/>
              </a:rPr>
              <a:t>pcqc</a:t>
            </a:r>
            <a:r>
              <a:rPr lang="en-US" sz="3400" b="1" u="sng" dirty="0">
                <a:latin typeface="Times New Roman"/>
                <a:ea typeface="Calibri"/>
                <a:cs typeface="Times New Roman"/>
              </a:rPr>
              <a:t> +</a:t>
            </a:r>
            <a:r>
              <a:rPr lang="en-US" sz="3400" b="1" u="sng" dirty="0" err="1">
                <a:latin typeface="Times New Roman"/>
                <a:ea typeface="Calibri"/>
                <a:cs typeface="Times New Roman"/>
              </a:rPr>
              <a:t>ptqt</a:t>
            </a:r>
            <a:r>
              <a:rPr lang="en-US" sz="3400" b="1" u="sng" dirty="0">
                <a:latin typeface="Times New Roman"/>
                <a:ea typeface="Calibri"/>
                <a:cs typeface="Times New Roman"/>
              </a:rPr>
              <a:t>)²</a:t>
            </a:r>
            <a:endParaRPr lang="en-US" sz="3400" b="1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400" b="1" dirty="0">
                <a:latin typeface="Times New Roman"/>
                <a:ea typeface="Calibri"/>
                <a:cs typeface="Times New Roman"/>
              </a:rPr>
              <a:t>                         ΔA²</a:t>
            </a:r>
            <a:endParaRPr lang="en-US" sz="3400" b="1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dirty="0" err="1">
                <a:latin typeface="Times New Roman"/>
                <a:ea typeface="Calibri"/>
                <a:cs typeface="Times New Roman"/>
              </a:rPr>
              <a:t>nt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 = </a:t>
            </a:r>
            <a:r>
              <a:rPr lang="en-US" sz="3400" dirty="0" err="1" smtClean="0">
                <a:latin typeface="Times New Roman"/>
                <a:ea typeface="Calibri"/>
                <a:cs typeface="Times New Roman"/>
              </a:rPr>
              <a:t>nc</a:t>
            </a:r>
            <a:r>
              <a:rPr lang="en-US" sz="3400" dirty="0">
                <a:latin typeface="Calibri"/>
                <a:ea typeface="Calibri"/>
                <a:cs typeface="Times New Roman"/>
              </a:rPr>
              <a:t>	</a:t>
            </a:r>
            <a:r>
              <a:rPr lang="en-US" sz="3400" dirty="0" smtClean="0">
                <a:latin typeface="Times New Roman"/>
                <a:ea typeface="Calibri"/>
                <a:cs typeface="Times New Roman"/>
              </a:rPr>
              <a:t>and   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n=(r+1) </a:t>
            </a:r>
            <a:r>
              <a:rPr lang="en-US" sz="3400" dirty="0" err="1">
                <a:latin typeface="Times New Roman"/>
                <a:ea typeface="Calibri"/>
                <a:cs typeface="Times New Roman"/>
              </a:rPr>
              <a:t>nc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400" dirty="0">
                <a:latin typeface="Times New Roman"/>
                <a:ea typeface="Calibri"/>
                <a:cs typeface="Times New Roman"/>
              </a:rPr>
              <a:t>where,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dirty="0" smtClean="0">
                <a:latin typeface="Times New Roman"/>
                <a:ea typeface="Calibri"/>
                <a:cs typeface="Times New Roman"/>
              </a:rPr>
              <a:t>r = 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number of test groups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λ</a:t>
            </a:r>
            <a:r>
              <a:rPr lang="en-US" sz="3400" dirty="0" smtClean="0">
                <a:latin typeface="Times New Roman"/>
                <a:ea typeface="Calibri"/>
                <a:cs typeface="Times New Roman"/>
              </a:rPr>
              <a:t> = </a:t>
            </a:r>
            <a:r>
              <a:rPr lang="en-US" sz="3400" dirty="0" err="1">
                <a:latin typeface="Times New Roman"/>
                <a:ea typeface="Calibri"/>
                <a:cs typeface="Times New Roman"/>
              </a:rPr>
              <a:t>nt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/ </a:t>
            </a:r>
            <a:r>
              <a:rPr lang="en-US" sz="3400" dirty="0" err="1">
                <a:latin typeface="Times New Roman"/>
                <a:ea typeface="Calibri"/>
                <a:cs typeface="Times New Roman"/>
              </a:rPr>
              <a:t>nc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   (allocation ratio)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3400" dirty="0" err="1" smtClean="0">
                <a:latin typeface="Times New Roman"/>
                <a:ea typeface="Calibri"/>
                <a:cs typeface="Times New Roman"/>
              </a:rPr>
              <a:t>c</a:t>
            </a:r>
            <a:r>
              <a:rPr lang="en-US" sz="3400" dirty="0" smtClean="0">
                <a:latin typeface="Times New Roman"/>
                <a:ea typeface="Calibri"/>
                <a:cs typeface="Times New Roman"/>
              </a:rPr>
              <a:t> = 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sample size required for the control treatment group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dirty="0" err="1">
                <a:latin typeface="Times New Roman"/>
                <a:ea typeface="Calibri"/>
                <a:cs typeface="Times New Roman"/>
              </a:rPr>
              <a:t>nt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 = sample size required for each of the treatment group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dirty="0" smtClean="0">
                <a:latin typeface="Times New Roman"/>
                <a:ea typeface="Calibri"/>
                <a:cs typeface="Times New Roman"/>
              </a:rPr>
              <a:t>Pc = 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event rate in the control group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dirty="0" err="1" smtClean="0">
                <a:latin typeface="Times New Roman"/>
                <a:ea typeface="Calibri"/>
                <a:cs typeface="Times New Roman"/>
              </a:rPr>
              <a:t>Pt</a:t>
            </a:r>
            <a:r>
              <a:rPr lang="en-US" sz="3400" dirty="0" smtClean="0">
                <a:latin typeface="Times New Roman"/>
                <a:ea typeface="Calibri"/>
                <a:cs typeface="Times New Roman"/>
              </a:rPr>
              <a:t> = 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event rate in the treatment group 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dirty="0">
                <a:latin typeface="Times New Roman"/>
                <a:ea typeface="Calibri"/>
                <a:cs typeface="Times New Roman"/>
              </a:rPr>
              <a:t>qc = 1- pc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dirty="0" err="1">
                <a:latin typeface="Times New Roman"/>
                <a:ea typeface="Calibri"/>
                <a:cs typeface="Times New Roman"/>
              </a:rPr>
              <a:t>q</a:t>
            </a:r>
            <a:r>
              <a:rPr lang="en-US" sz="3400" dirty="0" err="1" smtClean="0">
                <a:latin typeface="Times New Roman"/>
                <a:ea typeface="Calibri"/>
                <a:cs typeface="Times New Roman"/>
              </a:rPr>
              <a:t>t</a:t>
            </a:r>
            <a:r>
              <a:rPr lang="en-US" sz="3400" dirty="0" smtClean="0">
                <a:latin typeface="Times New Roman"/>
                <a:ea typeface="Calibri"/>
                <a:cs typeface="Times New Roman"/>
              </a:rPr>
              <a:t> =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1- </a:t>
            </a:r>
            <a:r>
              <a:rPr lang="en-US" sz="3400" dirty="0" err="1">
                <a:latin typeface="Times New Roman"/>
                <a:ea typeface="Calibri"/>
                <a:cs typeface="Times New Roman"/>
              </a:rPr>
              <a:t>pt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dirty="0" smtClean="0">
                <a:latin typeface="Times New Roman"/>
                <a:ea typeface="Calibri"/>
                <a:cs typeface="Times New Roman"/>
              </a:rPr>
              <a:t>p =weighted 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average of 2 events rates = (pc + λ </a:t>
            </a:r>
            <a:r>
              <a:rPr lang="en-US" sz="3400" dirty="0" err="1">
                <a:latin typeface="Times New Roman"/>
                <a:ea typeface="Calibri"/>
                <a:cs typeface="Times New Roman"/>
              </a:rPr>
              <a:t>pt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) /(1+λ)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indent="-255588" algn="just">
              <a:lnSpc>
                <a:spcPct val="120000"/>
              </a:lnSpc>
              <a:spcBef>
                <a:spcPts val="0"/>
              </a:spcBef>
            </a:pPr>
            <a:r>
              <a:rPr lang="en-US" sz="3400" dirty="0">
                <a:latin typeface="Times New Roman"/>
                <a:ea typeface="Calibri"/>
                <a:cs typeface="Times New Roman"/>
              </a:rPr>
              <a:t>q</a:t>
            </a:r>
            <a:r>
              <a:rPr lang="en-US" sz="3400" dirty="0" smtClean="0">
                <a:latin typeface="Times New Roman"/>
                <a:ea typeface="Calibri"/>
                <a:cs typeface="Times New Roman"/>
              </a:rPr>
              <a:t> =</a:t>
            </a:r>
            <a:r>
              <a:rPr lang="en-US" sz="3400" dirty="0">
                <a:latin typeface="Times New Roman"/>
                <a:ea typeface="Calibri"/>
                <a:cs typeface="Times New Roman"/>
              </a:rPr>
              <a:t>1-p and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pPr marL="255588" marR="0" indent="-255588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400" dirty="0">
                <a:latin typeface="Times New Roman"/>
                <a:ea typeface="Calibri"/>
                <a:cs typeface="Times New Roman"/>
              </a:rPr>
              <a:t>ΔA= absolute difference in 2 events rates = pc- </a:t>
            </a:r>
            <a:r>
              <a:rPr lang="en-US" sz="3400" dirty="0" err="1">
                <a:latin typeface="Times New Roman"/>
                <a:ea typeface="Calibri"/>
                <a:cs typeface="Times New Roman"/>
              </a:rPr>
              <a:t>pt</a:t>
            </a:r>
            <a:endParaRPr lang="en-US" sz="3400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68816"/>
            <a:ext cx="8305800" cy="502131"/>
          </a:xfrm>
        </p:spPr>
        <p:txBody>
          <a:bodyPr>
            <a:noAutofit/>
          </a:bodyPr>
          <a:lstStyle/>
          <a:p>
            <a:pPr marR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effectLst/>
                <a:latin typeface="Times New Roman"/>
                <a:ea typeface="Calibri"/>
                <a:cs typeface="Times New Roman"/>
              </a:rPr>
              <a:t>Sample size for binary outcome measures</a:t>
            </a:r>
            <a:r>
              <a:rPr lang="en-US" sz="2800" dirty="0" smtClean="0">
                <a:effectLst/>
                <a:latin typeface="Times New Roman"/>
                <a:ea typeface="Calibri"/>
                <a:cs typeface="Times New Roman"/>
              </a:rPr>
              <a:t>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94284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6261" y="1020911"/>
            <a:ext cx="8911478" cy="5532289"/>
          </a:xfrm>
        </p:spPr>
        <p:txBody>
          <a:bodyPr>
            <a:normAutofit fontScale="70000" lnSpcReduction="20000"/>
          </a:bodyPr>
          <a:lstStyle/>
          <a:p>
            <a:pPr marL="473075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b="1" dirty="0">
                <a:latin typeface="Times New Roman"/>
                <a:ea typeface="Calibri"/>
                <a:cs typeface="Times New Roman"/>
              </a:rPr>
              <a:t>Design specification: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number of treatment group= 2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outcome measure: 5 year mortality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alternative hypothesis: one sided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detectable treatment difference : 10% difference in 5 year mortality of two group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pc=0.40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 err="1">
                <a:latin typeface="Times New Roman"/>
                <a:ea typeface="Calibri"/>
                <a:cs typeface="Times New Roman"/>
              </a:rPr>
              <a:t>pt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== 0.30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error protection: α(one sided)=0.05,   β=0.05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allocation ratio: 1:1, λ=1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marR="0" lvl="0" indent="-457200" algn="just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loss due to drop out and non </a:t>
            </a:r>
            <a:r>
              <a:rPr lang="en-US" sz="2800" dirty="0" err="1">
                <a:latin typeface="Times New Roman"/>
                <a:ea typeface="Calibri"/>
                <a:cs typeface="Times New Roman"/>
              </a:rPr>
              <a:t>compliance:d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=20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%</a:t>
            </a:r>
            <a:endParaRPr lang="en-US" sz="24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22237"/>
            <a:ext cx="8229600" cy="487363"/>
          </a:xfrm>
        </p:spPr>
        <p:txBody>
          <a:bodyPr>
            <a:noAutofit/>
          </a:bodyPr>
          <a:lstStyle/>
          <a:p>
            <a:pPr marL="6350" marR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effectLst/>
                <a:latin typeface="Times New Roman"/>
                <a:ea typeface="Calibri"/>
                <a:cs typeface="Times New Roman"/>
              </a:rPr>
              <a:t>Example : (cardiovascular mortality study</a:t>
            </a:r>
            <a:r>
              <a:rPr lang="en-US" sz="2800" dirty="0" smtClean="0">
                <a:effectLst/>
                <a:latin typeface="Times New Roman"/>
                <a:ea typeface="Calibri"/>
                <a:cs typeface="Times New Roman"/>
              </a:rPr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04632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0377" y="907860"/>
            <a:ext cx="8823246" cy="5423281"/>
          </a:xfrm>
        </p:spPr>
        <p:txBody>
          <a:bodyPr>
            <a:normAutofit fontScale="85000" lnSpcReduction="20000"/>
          </a:bodyPr>
          <a:lstStyle/>
          <a:p>
            <a:pPr marL="1172718" indent="-4572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3200" dirty="0" err="1" smtClean="0">
                <a:latin typeface="Times New Roman"/>
                <a:ea typeface="Calibri"/>
                <a:cs typeface="Times New Roman"/>
              </a:rPr>
              <a:t>n</a:t>
            </a:r>
            <a:r>
              <a:rPr lang="en-US" sz="1800" dirty="0" err="1" smtClean="0">
                <a:latin typeface="Times New Roman"/>
                <a:ea typeface="Calibri"/>
                <a:cs typeface="Times New Roman"/>
              </a:rPr>
              <a:t>c</a:t>
            </a:r>
            <a:r>
              <a:rPr lang="en-US" sz="1800" dirty="0" smtClean="0">
                <a:latin typeface="Times New Roman"/>
                <a:ea typeface="Calibri"/>
                <a:cs typeface="Times New Roman"/>
              </a:rPr>
              <a:t>	=    </a:t>
            </a:r>
            <a:r>
              <a:rPr lang="en-US" sz="2800" u="sng" dirty="0">
                <a:latin typeface="Times New Roman"/>
                <a:ea typeface="Calibri"/>
                <a:cs typeface="Times New Roman"/>
              </a:rPr>
              <a:t>1.645√2(0.35)(0.65)  +  1.645√(0.4x0.6 +0.3x0.7)²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715518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		                              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(0.10)²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715518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dirty="0" smtClean="0">
                <a:latin typeface="Times New Roman"/>
                <a:ea typeface="Calibri"/>
                <a:cs typeface="Times New Roman"/>
              </a:rPr>
              <a:t>		= 490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715518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Adjusting for 20% losses,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1172718" indent="-4572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3200" dirty="0" err="1" smtClean="0">
                <a:latin typeface="Times New Roman"/>
                <a:ea typeface="Calibri"/>
                <a:cs typeface="Times New Roman"/>
              </a:rPr>
              <a:t>n</a:t>
            </a:r>
            <a:r>
              <a:rPr lang="en-US" sz="1800" dirty="0" err="1" smtClean="0">
                <a:latin typeface="Times New Roman"/>
                <a:ea typeface="Calibri"/>
                <a:cs typeface="Times New Roman"/>
              </a:rPr>
              <a:t>c</a:t>
            </a:r>
            <a:r>
              <a:rPr lang="en-US" sz="1800" dirty="0" smtClean="0">
                <a:latin typeface="Times New Roman"/>
                <a:ea typeface="Calibri"/>
                <a:cs typeface="Times New Roman"/>
              </a:rPr>
              <a:t>	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=    490 x (1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/.8)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1172718" indent="-4572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     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	= 613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1172718" indent="-4572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3200" dirty="0" err="1" smtClean="0">
                <a:latin typeface="Times New Roman"/>
                <a:ea typeface="Calibri"/>
                <a:cs typeface="Times New Roman"/>
              </a:rPr>
              <a:t>n</a:t>
            </a:r>
            <a:r>
              <a:rPr lang="en-US" sz="1800" dirty="0" err="1" smtClean="0">
                <a:latin typeface="Times New Roman"/>
                <a:ea typeface="Calibri"/>
                <a:cs typeface="Times New Roman"/>
              </a:rPr>
              <a:t>t</a:t>
            </a:r>
            <a:r>
              <a:rPr lang="en-US" sz="1800" dirty="0">
                <a:latin typeface="Times New Roman"/>
                <a:ea typeface="Calibri"/>
                <a:cs typeface="Times New Roman"/>
              </a:rPr>
              <a:t>	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= 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613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715518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Total sample size 	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n	 = 613+613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715518" marR="0" indent="0" algn="just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                            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		 =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1226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639763"/>
          </a:xfrm>
        </p:spPr>
        <p:txBody>
          <a:bodyPr>
            <a:noAutofit/>
          </a:bodyPr>
          <a:lstStyle/>
          <a:p>
            <a:pPr marL="4763" lvl="0" indent="-4763">
              <a:lnSpc>
                <a:spcPct val="200000"/>
              </a:lnSpc>
              <a:spcBef>
                <a:spcPts val="0"/>
              </a:spcBef>
            </a:pPr>
            <a:r>
              <a:rPr lang="en-US" sz="2800" dirty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Solution</a:t>
            </a:r>
            <a:r>
              <a:rPr lang="en-US" sz="2800" dirty="0" smtClean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54858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800" b="1" dirty="0">
                <a:latin typeface="Times New Roman"/>
                <a:ea typeface="Calibri"/>
                <a:cs typeface="Times New Roman"/>
              </a:rPr>
              <a:t>Sample size formula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3200" dirty="0" err="1" smtClean="0">
                <a:latin typeface="Times New Roman"/>
                <a:ea typeface="Calibri"/>
                <a:cs typeface="Times New Roman"/>
              </a:rPr>
              <a:t>n</a:t>
            </a:r>
            <a:r>
              <a:rPr lang="en-US" sz="1800" dirty="0" err="1" smtClean="0">
                <a:latin typeface="Times New Roman"/>
                <a:ea typeface="Calibri"/>
                <a:cs typeface="Times New Roman"/>
              </a:rPr>
              <a:t>c</a:t>
            </a:r>
            <a:r>
              <a:rPr lang="en-US" sz="1800" dirty="0" smtClean="0">
                <a:latin typeface="Times New Roman"/>
                <a:ea typeface="Calibri"/>
                <a:cs typeface="Times New Roman"/>
              </a:rPr>
              <a:t> = </a:t>
            </a:r>
            <a:r>
              <a:rPr lang="en-US" sz="1800" u="sng" dirty="0">
                <a:latin typeface="Times New Roman"/>
                <a:ea typeface="Calibri"/>
                <a:cs typeface="Times New Roman"/>
              </a:rPr>
              <a:t>(</a:t>
            </a:r>
            <a:r>
              <a:rPr lang="en-US" sz="2800" u="sng" dirty="0">
                <a:latin typeface="Times New Roman"/>
                <a:ea typeface="Calibri"/>
                <a:cs typeface="Times New Roman"/>
              </a:rPr>
              <a:t>Zα√(λ+1)/λ + Zβ√(</a:t>
            </a:r>
            <a:r>
              <a:rPr lang="en-US" sz="3200" u="sng" dirty="0" err="1">
                <a:latin typeface="Times New Roman"/>
                <a:ea typeface="Calibri"/>
                <a:cs typeface="Times New Roman"/>
              </a:rPr>
              <a:t>p</a:t>
            </a:r>
            <a:r>
              <a:rPr lang="en-US" sz="1800" u="sng" dirty="0" err="1">
                <a:latin typeface="Times New Roman"/>
                <a:ea typeface="Calibri"/>
                <a:cs typeface="Times New Roman"/>
              </a:rPr>
              <a:t>c</a:t>
            </a:r>
            <a:r>
              <a:rPr lang="en-US" sz="3200" u="sng" dirty="0" err="1">
                <a:latin typeface="Times New Roman"/>
                <a:ea typeface="Calibri"/>
                <a:cs typeface="Times New Roman"/>
              </a:rPr>
              <a:t>q</a:t>
            </a:r>
            <a:r>
              <a:rPr lang="en-US" sz="1800" u="sng" dirty="0" err="1">
                <a:latin typeface="Times New Roman"/>
                <a:ea typeface="Calibri"/>
                <a:cs typeface="Times New Roman"/>
              </a:rPr>
              <a:t>c</a:t>
            </a:r>
            <a:r>
              <a:rPr lang="en-US" sz="1800" u="sng" dirty="0">
                <a:latin typeface="Times New Roman"/>
                <a:ea typeface="Calibri"/>
                <a:cs typeface="Times New Roman"/>
              </a:rPr>
              <a:t> +</a:t>
            </a:r>
            <a:r>
              <a:rPr lang="en-US" sz="3200" u="sng" dirty="0" err="1">
                <a:latin typeface="Times New Roman"/>
                <a:ea typeface="Calibri"/>
                <a:cs typeface="Times New Roman"/>
              </a:rPr>
              <a:t>p</a:t>
            </a:r>
            <a:r>
              <a:rPr lang="en-US" sz="1800" u="sng" dirty="0" err="1">
                <a:latin typeface="Times New Roman"/>
                <a:ea typeface="Calibri"/>
                <a:cs typeface="Times New Roman"/>
              </a:rPr>
              <a:t>t</a:t>
            </a:r>
            <a:r>
              <a:rPr lang="en-US" sz="3200" u="sng" dirty="0" err="1">
                <a:latin typeface="Times New Roman"/>
                <a:ea typeface="Calibri"/>
                <a:cs typeface="Times New Roman"/>
              </a:rPr>
              <a:t>q</a:t>
            </a:r>
            <a:r>
              <a:rPr lang="en-US" sz="1800" u="sng" dirty="0" err="1">
                <a:latin typeface="Times New Roman"/>
                <a:ea typeface="Calibri"/>
                <a:cs typeface="Times New Roman"/>
              </a:rPr>
              <a:t>t</a:t>
            </a:r>
            <a:r>
              <a:rPr lang="en-US" sz="2800" u="sng" dirty="0">
                <a:latin typeface="Times New Roman"/>
                <a:ea typeface="Calibri"/>
                <a:cs typeface="Times New Roman"/>
              </a:rPr>
              <a:t>/λ)²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1800" dirty="0">
                <a:latin typeface="Times New Roman"/>
                <a:ea typeface="Calibri"/>
                <a:cs typeface="Times New Roman"/>
              </a:rPr>
              <a:t>                    </a:t>
            </a:r>
            <a:r>
              <a:rPr lang="en-US" sz="1800" dirty="0" smtClean="0">
                <a:latin typeface="Times New Roman"/>
                <a:ea typeface="Calibri"/>
                <a:cs typeface="Times New Roman"/>
              </a:rPr>
              <a:t> 	    </a:t>
            </a:r>
            <a:r>
              <a:rPr lang="en-US" sz="32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3200" dirty="0">
                <a:latin typeface="Times New Roman"/>
                <a:ea typeface="Calibri"/>
                <a:cs typeface="Times New Roman"/>
              </a:rPr>
              <a:t>Δ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A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²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indent="-45720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3200" dirty="0">
                <a:latin typeface="Times New Roman"/>
                <a:ea typeface="Calibri"/>
                <a:cs typeface="Times New Roman"/>
              </a:rPr>
              <a:t>   </a:t>
            </a:r>
            <a:r>
              <a:rPr lang="en-US" sz="32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1800" dirty="0" err="1">
                <a:latin typeface="Times New Roman"/>
                <a:ea typeface="Calibri"/>
                <a:cs typeface="Times New Roman"/>
              </a:rPr>
              <a:t>t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= λ</a:t>
            </a:r>
            <a:r>
              <a:rPr lang="en-US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32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1800" dirty="0" err="1">
                <a:latin typeface="Times New Roman"/>
                <a:ea typeface="Calibri"/>
                <a:cs typeface="Times New Roman"/>
              </a:rPr>
              <a:t>c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457200" marR="0" indent="-4572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and </a:t>
            </a:r>
            <a:r>
              <a:rPr lang="en-US" sz="2800" dirty="0" smtClean="0">
                <a:latin typeface="Times New Roman"/>
                <a:ea typeface="Calibri"/>
                <a:cs typeface="Times New Roman"/>
              </a:rPr>
              <a:t>n = r</a:t>
            </a:r>
            <a:r>
              <a:rPr lang="en-US" sz="32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32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1800" dirty="0" err="1">
                <a:latin typeface="Times New Roman"/>
                <a:ea typeface="Calibri"/>
                <a:cs typeface="Times New Roman"/>
              </a:rPr>
              <a:t>t</a:t>
            </a:r>
            <a:r>
              <a:rPr lang="en-US" sz="1800" dirty="0">
                <a:latin typeface="Times New Roman"/>
                <a:ea typeface="Calibri"/>
                <a:cs typeface="Times New Roman"/>
              </a:rPr>
              <a:t> +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32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1800" dirty="0" err="1">
                <a:latin typeface="Times New Roman"/>
                <a:ea typeface="Calibri"/>
                <a:cs typeface="Times New Roman"/>
              </a:rPr>
              <a:t>c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617279"/>
            <a:ext cx="8229600" cy="575269"/>
          </a:xfrm>
        </p:spPr>
        <p:txBody>
          <a:bodyPr>
            <a:normAutofit fontScale="90000"/>
          </a:bodyPr>
          <a:lstStyle/>
          <a:p>
            <a:pPr marR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non uniform allocation (λ≠1</a:t>
            </a:r>
            <a:r>
              <a:rPr lang="en-US" dirty="0" smtClean="0">
                <a:effectLst/>
                <a:latin typeface="Times New Roman"/>
                <a:ea typeface="Calibri"/>
                <a:cs typeface="Times New Roman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033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lnSpcReduction="10000"/>
          </a:bodyPr>
          <a:lstStyle/>
          <a:p>
            <a:pPr marL="971550" algn="just">
              <a:lnSpc>
                <a:spcPct val="120000"/>
              </a:lnSpc>
              <a:spcBef>
                <a:spcPts val="0"/>
              </a:spcBef>
            </a:pPr>
            <a:r>
              <a:rPr lang="en-US" sz="2400" b="1" dirty="0">
                <a:latin typeface="Times New Roman"/>
                <a:ea typeface="Calibri"/>
                <a:cs typeface="Times New Roman"/>
              </a:rPr>
              <a:t>Design specification: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/>
              <a:buChar char=""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number of treatment group= 6 (1 control and 5 test treatments)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/>
              <a:buChar char=""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outcome measure: 5 year mortality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/>
              <a:buChar char=""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alternative hypothesis: one sided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/>
              <a:buChar char=""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detectable treatment difference : 25% difference in 5 year mortality of test group in relation to control group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/>
              <a:buChar char=""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pc=0.30,       ΔA== pc- </a:t>
            </a:r>
            <a:r>
              <a:rPr lang="en-US" sz="2400" dirty="0" err="1">
                <a:latin typeface="Times New Roman"/>
                <a:ea typeface="Calibri"/>
                <a:cs typeface="Times New Roman"/>
              </a:rPr>
              <a:t>pt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/ pc= 0.25 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/>
              <a:buChar char=""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i.e.pt== 0.225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/>
              <a:buChar char=""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error protection: α(one sided)=0.01,   β=0.05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/>
              <a:buChar char=""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allocation ratio: 1:1:1:1:2.5, λ=1/2.5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/>
              <a:buChar char=""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loss due to drop out and non-compliance: d=30% after 5 year follow up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1172718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100" dirty="0" smtClean="0">
                <a:latin typeface="Times New Roman"/>
                <a:ea typeface="Calibri"/>
                <a:cs typeface="Times New Roman"/>
              </a:rPr>
              <a:t>                 </a:t>
            </a:r>
            <a:endParaRPr lang="en-US" sz="2100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39763"/>
          </a:xfrm>
        </p:spPr>
        <p:txBody>
          <a:bodyPr>
            <a:normAutofit/>
          </a:bodyPr>
          <a:lstStyle/>
          <a:p>
            <a:r>
              <a:rPr lang="en-US" sz="2800" dirty="0">
                <a:effectLst/>
                <a:latin typeface="Times New Roman"/>
                <a:ea typeface="Calibri"/>
              </a:rPr>
              <a:t>Example: coronary drug project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820864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762000"/>
            <a:ext cx="8305800" cy="5867400"/>
          </a:xfrm>
        </p:spPr>
        <p:txBody>
          <a:bodyPr>
            <a:normAutofit fontScale="77500" lnSpcReduction="20000"/>
          </a:bodyPr>
          <a:lstStyle/>
          <a:p>
            <a:pPr marL="1428750">
              <a:lnSpc>
                <a:spcPct val="170000"/>
              </a:lnSpc>
              <a:spcBef>
                <a:spcPts val="0"/>
              </a:spcBef>
            </a:pPr>
            <a:r>
              <a:rPr lang="en-US" sz="2800" b="1" dirty="0">
                <a:latin typeface="Times New Roman"/>
                <a:ea typeface="Calibri"/>
                <a:cs typeface="Times New Roman"/>
              </a:rPr>
              <a:t>Sample size calculation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971550">
              <a:lnSpc>
                <a:spcPct val="170000"/>
              </a:lnSpc>
              <a:spcBef>
                <a:spcPts val="0"/>
              </a:spcBef>
            </a:pPr>
            <a:r>
              <a:rPr lang="en-US" sz="32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32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1800" dirty="0" err="1">
                <a:latin typeface="Times New Roman"/>
                <a:ea typeface="Calibri"/>
                <a:cs typeface="Times New Roman"/>
              </a:rPr>
              <a:t>c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= </a:t>
            </a:r>
            <a:r>
              <a:rPr lang="en-US" sz="2800" u="sng" dirty="0">
                <a:latin typeface="Times New Roman"/>
                <a:ea typeface="Calibri"/>
                <a:cs typeface="Times New Roman"/>
              </a:rPr>
              <a:t>(2.326√</a:t>
            </a:r>
            <a:r>
              <a:rPr lang="en-US" sz="2800" u="sng" dirty="0" smtClean="0">
                <a:latin typeface="Times New Roman"/>
                <a:ea typeface="Calibri"/>
                <a:cs typeface="Times New Roman"/>
              </a:rPr>
              <a:t>0.28x0.72(0.4+1+1.645</a:t>
            </a:r>
            <a:r>
              <a:rPr lang="en-US" sz="2800" u="sng" dirty="0">
                <a:latin typeface="Times New Roman"/>
                <a:ea typeface="Calibri"/>
                <a:cs typeface="Times New Roman"/>
              </a:rPr>
              <a:t>√(0.3x0.7+0.225x0.775/0.4)²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715518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                                            (0.075)²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715518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     =1906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971550">
              <a:lnSpc>
                <a:spcPct val="170000"/>
              </a:lnSpc>
              <a:spcBef>
                <a:spcPts val="0"/>
              </a:spcBef>
            </a:pPr>
            <a:r>
              <a:rPr lang="en-US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32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1800" dirty="0" err="1">
                <a:latin typeface="Times New Roman"/>
                <a:ea typeface="Calibri"/>
                <a:cs typeface="Times New Roman"/>
              </a:rPr>
              <a:t>t</a:t>
            </a:r>
            <a:r>
              <a:rPr lang="en-US" sz="1800" dirty="0">
                <a:latin typeface="Times New Roman"/>
                <a:ea typeface="Calibri"/>
                <a:cs typeface="Times New Roman"/>
              </a:rPr>
              <a:t>=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1906x (1/2.50 )= 762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971550">
              <a:lnSpc>
                <a:spcPct val="170000"/>
              </a:lnSpc>
              <a:spcBef>
                <a:spcPts val="0"/>
              </a:spcBef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Adjusting for 30% losses,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971550">
              <a:lnSpc>
                <a:spcPct val="170000"/>
              </a:lnSpc>
              <a:spcBef>
                <a:spcPts val="0"/>
              </a:spcBef>
            </a:pPr>
            <a:r>
              <a:rPr lang="en-US" sz="32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1800" dirty="0" err="1">
                <a:latin typeface="Times New Roman"/>
                <a:ea typeface="Calibri"/>
                <a:cs typeface="Times New Roman"/>
              </a:rPr>
              <a:t>c</a:t>
            </a:r>
            <a:r>
              <a:rPr lang="en-US" sz="1800" dirty="0">
                <a:latin typeface="Times New Roman"/>
                <a:ea typeface="Calibri"/>
                <a:cs typeface="Times New Roman"/>
              </a:rPr>
              <a:t>=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1906x(1/1-0.3)=2723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971550">
              <a:lnSpc>
                <a:spcPct val="170000"/>
              </a:lnSpc>
              <a:spcBef>
                <a:spcPts val="0"/>
              </a:spcBef>
            </a:pPr>
            <a:r>
              <a:rPr lang="en-US" sz="32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1800" dirty="0" err="1">
                <a:latin typeface="Times New Roman"/>
                <a:ea typeface="Calibri"/>
                <a:cs typeface="Times New Roman"/>
              </a:rPr>
              <a:t>t</a:t>
            </a:r>
            <a:r>
              <a:rPr lang="en-US" sz="1800" dirty="0">
                <a:latin typeface="Times New Roman"/>
                <a:ea typeface="Calibri"/>
                <a:cs typeface="Times New Roman"/>
              </a:rPr>
              <a:t>=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763x(1/.7)= 1089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97155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latin typeface="Times New Roman"/>
                <a:ea typeface="Calibri"/>
                <a:cs typeface="Times New Roman"/>
              </a:rPr>
              <a:t>Total sample size= 5(1089) +2723= 8168                  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1428750" lvl="0">
              <a:lnSpc>
                <a:spcPct val="170000"/>
              </a:lnSpc>
              <a:spcBef>
                <a:spcPts val="0"/>
              </a:spcBef>
              <a:buClr>
                <a:srgbClr val="2DA2BF"/>
              </a:buClr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34963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3035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762000"/>
            <a:ext cx="8831223" cy="579120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Times New Roman"/>
                <a:ea typeface="CaxtonBT-Book"/>
                <a:cs typeface="Times New Roman"/>
              </a:rPr>
              <a:t>The sample size in a diagnostic test study is done in two stages </a:t>
            </a:r>
            <a:endParaRPr lang="en-US" sz="1800" dirty="0">
              <a:latin typeface="Calibri"/>
              <a:ea typeface="CaxtonBT-Book"/>
              <a:cs typeface="Times New Roman"/>
            </a:endParaRPr>
          </a:p>
          <a:p>
            <a:pPr marL="0" indent="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i="1" dirty="0" smtClean="0">
                <a:latin typeface="Times New Roman"/>
                <a:ea typeface="CaxtonBT-Book"/>
                <a:cs typeface="Times New Roman"/>
              </a:rPr>
              <a:t>First, specify the expected “sensitivity” of the test </a:t>
            </a:r>
            <a:r>
              <a:rPr lang="en-US" sz="2000" dirty="0" smtClean="0">
                <a:latin typeface="Times New Roman"/>
                <a:ea typeface="CaxtonBT-Book"/>
                <a:cs typeface="Times New Roman"/>
              </a:rPr>
              <a:t> and specify the “acceptable deviation” from this sensitivity on either side of the expected sensitivity. Then,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000" dirty="0" smtClean="0">
                <a:latin typeface="Times New Roman"/>
                <a:ea typeface="CaxtonBT-Book"/>
                <a:cs typeface="Times New Roman"/>
              </a:rPr>
              <a:t>	a = </a:t>
            </a:r>
            <a:r>
              <a:rPr lang="en-US" sz="2000" u="sng" dirty="0" smtClean="0">
                <a:latin typeface="Times New Roman"/>
                <a:ea typeface="CaxtonBT-Book"/>
                <a:cs typeface="Times New Roman"/>
              </a:rPr>
              <a:t>sensitivity (1-sensitivity)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000" dirty="0" smtClean="0">
                <a:latin typeface="Times New Roman"/>
                <a:ea typeface="CaxtonBT-Book"/>
                <a:cs typeface="Times New Roman"/>
              </a:rPr>
              <a:t>              		(deviation)²</a:t>
            </a:r>
          </a:p>
          <a:p>
            <a:pPr marL="0" algn="just">
              <a:lnSpc>
                <a:spcPct val="200000"/>
              </a:lnSpc>
              <a:spcBef>
                <a:spcPts val="0"/>
              </a:spcBef>
            </a:pPr>
            <a:r>
              <a:rPr lang="en-US" sz="2000" dirty="0">
                <a:latin typeface="Times New Roman"/>
                <a:ea typeface="CaxtonBT-Book"/>
                <a:cs typeface="Times New Roman"/>
              </a:rPr>
              <a:t>Let us say, we are validating ELISA test for HIV infection. Our rough estimate is that the sensitivity would be 95% (i.e. 0.95) and we accept a deviation of 3% on either side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/>
                <a:ea typeface="CaxtonBT-Book"/>
                <a:cs typeface="Times New Roman"/>
              </a:rPr>
              <a:t>(i.e. acceptable range of sensitivity to be detected by the present study sample = 92% to 98%); thus d = 3% (i.e.0.03).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/>
                <a:ea typeface="CaxtonBT-Book"/>
                <a:cs typeface="Times New Roman"/>
              </a:rPr>
              <a:t>           a= </a:t>
            </a:r>
            <a:r>
              <a:rPr lang="en-US" sz="2000" u="sng" dirty="0">
                <a:latin typeface="Times New Roman"/>
                <a:ea typeface="CaxtonBT-Book"/>
                <a:cs typeface="Times New Roman"/>
              </a:rPr>
              <a:t>0.95(1-0.95)   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/>
                <a:ea typeface="CaxtonBT-Book"/>
                <a:cs typeface="Times New Roman"/>
              </a:rPr>
              <a:t>                     (0.03)²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0" algn="just">
              <a:lnSpc>
                <a:spcPct val="200000"/>
              </a:lnSpc>
              <a:spcBef>
                <a:spcPts val="0"/>
              </a:spcBef>
            </a:pPr>
            <a:r>
              <a:rPr lang="en-US" sz="2000" dirty="0" smtClean="0">
                <a:latin typeface="Times New Roman"/>
                <a:ea typeface="CaxtonBT-Book"/>
                <a:cs typeface="Times New Roman"/>
              </a:rPr>
              <a:t>                            </a:t>
            </a:r>
            <a:r>
              <a:rPr lang="en-US" sz="2000" dirty="0">
                <a:latin typeface="Times New Roman"/>
                <a:ea typeface="CaxtonBT-Book"/>
                <a:cs typeface="Times New Roman"/>
              </a:rPr>
              <a:t>= 53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200000"/>
              </a:lnSpc>
              <a:spcBef>
                <a:spcPts val="0"/>
              </a:spcBef>
              <a:buNone/>
            </a:pPr>
            <a:endParaRPr lang="en-US" sz="2000" dirty="0" smtClean="0">
              <a:latin typeface="Times New Roman"/>
              <a:ea typeface="CaxtonBT-Book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1373"/>
            <a:ext cx="8305800" cy="715963"/>
          </a:xfrm>
        </p:spPr>
        <p:txBody>
          <a:bodyPr>
            <a:noAutofit/>
          </a:bodyPr>
          <a:lstStyle/>
          <a:p>
            <a:pPr marL="6350" marR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effectLst/>
                <a:latin typeface="Times New Roman"/>
                <a:ea typeface="Calibri"/>
                <a:cs typeface="Times New Roman"/>
              </a:rPr>
              <a:t>Calculation of sample size in diagnostic test</a:t>
            </a:r>
            <a:r>
              <a:rPr lang="en-US" sz="2800" dirty="0" smtClean="0">
                <a:effectLst/>
                <a:latin typeface="Times New Roman"/>
                <a:ea typeface="Calibri"/>
                <a:cs typeface="Times New Roman"/>
              </a:rPr>
              <a:t>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63945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533401"/>
            <a:ext cx="8305800" cy="5473892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200000"/>
              </a:lnSpc>
              <a:spcBef>
                <a:spcPts val="0"/>
              </a:spcBef>
              <a:buClr>
                <a:srgbClr val="2DA2BF"/>
              </a:buClr>
              <a:buFont typeface="Wingdings" pitchFamily="2" charset="2"/>
              <a:buChar char="Ø"/>
            </a:pPr>
            <a:r>
              <a:rPr lang="en-US" sz="2000" i="1" dirty="0">
                <a:solidFill>
                  <a:prstClr val="black"/>
                </a:solidFill>
                <a:latin typeface="Times New Roman"/>
                <a:ea typeface="CaxtonBT-Book"/>
                <a:cs typeface="Times New Roman"/>
              </a:rPr>
              <a:t>Now, the actual sample size ‘N’ is calculated </a:t>
            </a:r>
            <a:r>
              <a:rPr lang="en-US" sz="2000" dirty="0">
                <a:solidFill>
                  <a:prstClr val="black"/>
                </a:solidFill>
                <a:latin typeface="Times New Roman"/>
                <a:ea typeface="CaxtonBT-Book"/>
                <a:cs typeface="Times New Roman"/>
              </a:rPr>
              <a:t>by the</a:t>
            </a:r>
            <a:endParaRPr lang="en-US" sz="2000" dirty="0">
              <a:solidFill>
                <a:prstClr val="black"/>
              </a:solidFill>
              <a:latin typeface="Calibri"/>
              <a:ea typeface="CaxtonBT-Book"/>
              <a:cs typeface="Times New Roman"/>
            </a:endParaRPr>
          </a:p>
          <a:p>
            <a:pPr marL="0" lvl="0" indent="0" algn="just">
              <a:lnSpc>
                <a:spcPct val="200000"/>
              </a:lnSpc>
              <a:buClr>
                <a:srgbClr val="2DA2BF"/>
              </a:buClr>
              <a:buNone/>
            </a:pPr>
            <a:r>
              <a:rPr lang="en-US" sz="2000" dirty="0">
                <a:solidFill>
                  <a:prstClr val="black"/>
                </a:solidFill>
                <a:latin typeface="Times New Roman"/>
                <a:ea typeface="CaxtonBT-Book"/>
                <a:cs typeface="Times New Roman"/>
              </a:rPr>
              <a:t>	Formula</a:t>
            </a:r>
            <a:r>
              <a:rPr lang="en-US" sz="2000" dirty="0">
                <a:solidFill>
                  <a:prstClr val="black"/>
                </a:solidFill>
                <a:latin typeface="Calibri"/>
                <a:ea typeface="CaxtonBT-Book"/>
                <a:cs typeface="Times New Roman"/>
              </a:rPr>
              <a:t>,	</a:t>
            </a:r>
            <a:r>
              <a:rPr lang="en-US" sz="2000" dirty="0">
                <a:solidFill>
                  <a:prstClr val="black"/>
                </a:solidFill>
                <a:latin typeface="Times New Roman"/>
                <a:ea typeface="CaxtonBT-Book"/>
                <a:cs typeface="Times New Roman"/>
              </a:rPr>
              <a:t>N =  a / prevalence</a:t>
            </a:r>
            <a:endParaRPr lang="en-US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/>
                <a:ea typeface="CaxtonBT-Book"/>
                <a:cs typeface="Times New Roman"/>
              </a:rPr>
              <a:t>Let us say the expected prevalence of HIV infection in the population we are doing our study (say, professional blood</a:t>
            </a:r>
            <a:r>
              <a:rPr lang="en-US" sz="2000" u="sng" dirty="0">
                <a:latin typeface="Times New Roman"/>
                <a:ea typeface="CaxtonBT-Book"/>
                <a:cs typeface="Times New Roman"/>
              </a:rPr>
              <a:t> </a:t>
            </a:r>
            <a:r>
              <a:rPr lang="en-US" sz="2000" dirty="0">
                <a:latin typeface="Times New Roman"/>
                <a:ea typeface="CaxtonBT-Book"/>
                <a:cs typeface="Times New Roman"/>
              </a:rPr>
              <a:t>donors) is 5% (i.e. 0.05)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/>
                <a:ea typeface="CaxtonBT-Book"/>
                <a:cs typeface="Times New Roman"/>
              </a:rPr>
              <a:t>Thus,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/>
                <a:ea typeface="CaxtonBT-Book"/>
                <a:cs typeface="Times New Roman"/>
              </a:rPr>
              <a:t>               N= 53/0.05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/>
                <a:ea typeface="CaxtonBT-Book"/>
                <a:cs typeface="Times New Roman"/>
              </a:rPr>
              <a:t>                  =1060</a:t>
            </a:r>
            <a:endParaRPr lang="en-US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74639"/>
            <a:ext cx="8153400" cy="182561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329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722437"/>
                <a:ext cx="8229600" cy="4525963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Standard error, SE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/>
                          </a:rPr>
                          <m:t>𝑆𝐷</m:t>
                        </m:r>
                      </m:num>
                      <m:den>
                        <m:r>
                          <a:rPr lang="en-US" sz="2200" i="1" smtClean="0">
                            <a:latin typeface="Cambria Math"/>
                          </a:rPr>
                          <m:t>√</m:t>
                        </m:r>
                        <m:r>
                          <a:rPr lang="en-US" sz="22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endParaRPr lang="en-US" sz="22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 n =</a:t>
                </a:r>
                <a:r>
                  <a:rPr lang="en-US" sz="22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𝑆𝐷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²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𝑆𝐸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²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 --------------------------(1)</a:t>
                </a:r>
                <a:r>
                  <a:rPr lang="en-US" sz="2200" u="sng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r>
                  <a:rPr lang="en-US" sz="2200" u="sng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</a:p>
              <a:p>
                <a:pPr marL="109728" lvl="0" indent="0">
                  <a:buClr>
                    <a:srgbClr val="2DA2BF"/>
                  </a:buClr>
                  <a:buNone/>
                </a:pP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if ‘d’ is the unit on either side of point estimate, then,       </a:t>
                </a:r>
              </a:p>
              <a:p>
                <a:pPr marL="109728" lvl="0" indent="0">
                  <a:buClr>
                    <a:srgbClr val="2DA2BF"/>
                  </a:buClr>
                  <a:buNone/>
                </a:pP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    d = Z (1-</a:t>
                </a:r>
                <a:r>
                  <a:rPr lang="el-GR" sz="2200" dirty="0" smtClean="0">
                    <a:latin typeface="Times New Roman" pitchFamily="18" charset="0"/>
                    <a:cs typeface="Times New Roman" pitchFamily="18" charset="0"/>
                  </a:rPr>
                  <a:t>α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)*SE of mean   </a:t>
                </a:r>
              </a:p>
              <a:p>
                <a:pPr marL="109728" lvl="0" indent="0">
                  <a:buClr>
                    <a:srgbClr val="2DA2BF"/>
                  </a:buClr>
                  <a:buNone/>
                </a:pP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Then , SE =  </a:t>
                </a:r>
                <a:r>
                  <a:rPr lang="en-US" sz="22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200" i="0">
                            <a:solidFill>
                              <a:prstClr val="black"/>
                            </a:solidFill>
                            <a:latin typeface="Cambria Math"/>
                          </a:rPr>
                          <m:t>d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Z</m:t>
                        </m:r>
                        <m:r>
                          <a:rPr lang="en-US" sz="2200" b="0" i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(1−</m:t>
                        </m:r>
                        <m:r>
                          <m:rPr>
                            <m:sty m:val="p"/>
                          </m:rPr>
                          <a:rPr lang="el-GR" sz="2200" b="0" i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α</m:t>
                        </m:r>
                        <m:r>
                          <a:rPr lang="en-US" sz="2200" b="0" i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r>
                  <a:rPr lang="en-US" sz="22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</a:p>
              <a:p>
                <a:pPr marL="109728" lvl="0" indent="0">
                  <a:buClr>
                    <a:srgbClr val="2DA2BF"/>
                  </a:buClr>
                  <a:buNone/>
                </a:pPr>
                <a:r>
                  <a:rPr lang="en-US" sz="22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Now, putting the value of SE in (1), we have</a:t>
                </a:r>
              </a:p>
              <a:p>
                <a:pPr marL="109728" lvl="0" indent="0">
                  <a:buClr>
                    <a:srgbClr val="2DA2BF"/>
                  </a:buClr>
                  <a:buNone/>
                </a:pPr>
                <a:r>
                  <a:rPr lang="en-US" sz="2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r>
                  <a:rPr lang="en-US" sz="22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           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200" dirty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Z</m:t>
                        </m:r>
                        <m:r>
                          <a:rPr lang="en-US" sz="220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²</m:t>
                        </m:r>
                        <m:r>
                          <m:rPr>
                            <m:nor/>
                          </m:rPr>
                          <a:rPr lang="en-US" sz="2200" b="0" i="0" dirty="0" smtClean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(1−</m:t>
                        </m:r>
                        <m:r>
                          <m:rPr>
                            <m:nor/>
                          </m:rPr>
                          <a:rPr lang="el-GR" sz="2200" dirty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α</m:t>
                        </m:r>
                        <m:r>
                          <m:rPr>
                            <m:nor/>
                          </m:rPr>
                          <a:rPr lang="en-US" sz="2200" b="0" i="0" dirty="0" smtClean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)∗</m:t>
                        </m:r>
                        <m:r>
                          <m:rPr>
                            <m:nor/>
                          </m:rPr>
                          <a:rPr lang="en-US" sz="2200" b="0" i="0" dirty="0" smtClean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SD</m:t>
                        </m:r>
                        <m:r>
                          <a:rPr lang="en-US" sz="22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Calibri"/>
                          </a:rPr>
                          <m:t>²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²</m:t>
                        </m:r>
                      </m:den>
                    </m:f>
                  </m:oMath>
                </a14:m>
                <a:endParaRPr lang="en-US" sz="2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lvl="0" indent="0">
                  <a:buClr>
                    <a:srgbClr val="2DA2BF"/>
                  </a:buClr>
                  <a:buNone/>
                </a:pPr>
                <a:endParaRPr lang="en-US" sz="22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722437"/>
                <a:ext cx="8229600" cy="4525963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5779"/>
            <a:ext cx="8229600" cy="83962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Derivation of sample size formula: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038600"/>
            <a:ext cx="1938337" cy="224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2842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62500" lnSpcReduction="20000"/>
          </a:bodyPr>
          <a:lstStyle/>
          <a:p>
            <a:pPr marL="342900" marR="0" lvl="0" indent="-34290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Lwanga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SK,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Lemeshow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S. Sample size determination in health studies - A practical manual. 1st ed. Geneva: World Health Organization; 1991.  </a:t>
            </a: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2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</a:rPr>
              <a:t>Zodpey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 SP,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</a:rPr>
              <a:t>Ughade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 SN. Workshop manual: Workshop on Sample Size Considerations in Medical Research. Nagpur: MCIAPSM; 1999</a:t>
            </a:r>
            <a:endParaRPr lang="en-US" dirty="0">
              <a:solidFill>
                <a:srgbClr val="000000"/>
              </a:solidFill>
            </a:endParaRPr>
          </a:p>
          <a:p>
            <a:pPr marL="342900" lvl="0" indent="-342900" algn="just">
              <a:lnSpc>
                <a:spcPct val="2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</a:rPr>
              <a:t>Zodpey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 SP. Sample size and power analysis in medical research. Indian J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</a:rPr>
              <a:t>Dermatol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</a:rPr>
              <a:t>Venerol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</a:rPr>
              <a:t>Leprol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 2004;70(2):123-28</a:t>
            </a:r>
            <a:endParaRPr lang="en-US" dirty="0">
              <a:solidFill>
                <a:srgbClr val="000000"/>
              </a:solidFill>
            </a:endParaRPr>
          </a:p>
          <a:p>
            <a:pPr marL="342900" lvl="0" indent="-342900" algn="just">
              <a:lnSpc>
                <a:spcPct val="2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</a:rPr>
              <a:t>Rao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</a:rPr>
              <a:t>Vishweswara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 K. Biostatistics A manual of statistical methods for use in health , nutrition and anthropology. 2</a:t>
            </a:r>
            <a:r>
              <a:rPr lang="en-US" sz="2800" baseline="30000" dirty="0">
                <a:solidFill>
                  <a:srgbClr val="000000"/>
                </a:solidFill>
                <a:latin typeface="Times New Roman"/>
                <a:ea typeface="Calibri"/>
              </a:rPr>
              <a:t>nd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 edition. New Delhi: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</a:rPr>
              <a:t>Jaypee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 brothers;2007</a:t>
            </a:r>
            <a:endParaRPr lang="en-US" dirty="0">
              <a:solidFill>
                <a:srgbClr val="000000"/>
              </a:solidFill>
            </a:endParaRPr>
          </a:p>
          <a:p>
            <a:pPr marL="342900" lvl="0" indent="-342900" algn="just">
              <a:lnSpc>
                <a:spcPct val="2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</a:rPr>
              <a:t>Bhalwar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 R et al. Text book of Public Health and Community Medicine 1st ed. Pune :Department of Community Medicine Armed Forces Medical College; 2009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References 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080206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6007" y="1676400"/>
            <a:ext cx="8649393" cy="456488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 smtClean="0"/>
              <a:t>Random error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/>
              <a:t>Systematic error (bias)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/>
              <a:t>Precision (Reliability)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/>
              <a:t>Null hypothesis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/>
              <a:t>Alternative hypothesis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/>
              <a:t>Type I error (</a:t>
            </a:r>
            <a:r>
              <a:rPr lang="el-GR" sz="2200" dirty="0" smtClean="0"/>
              <a:t>α</a:t>
            </a:r>
            <a:r>
              <a:rPr lang="en-US" sz="2200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</a:rPr>
              <a:t>Type II </a:t>
            </a:r>
            <a:r>
              <a:rPr lang="en-US" sz="2200" dirty="0">
                <a:solidFill>
                  <a:prstClr val="black"/>
                </a:solidFill>
              </a:rPr>
              <a:t>error </a:t>
            </a:r>
            <a:r>
              <a:rPr lang="en-US" sz="2200" dirty="0" smtClean="0">
                <a:solidFill>
                  <a:prstClr val="black"/>
                </a:solidFill>
              </a:rPr>
              <a:t>(</a:t>
            </a:r>
            <a:r>
              <a:rPr lang="el-GR" sz="2200" dirty="0" smtClean="0">
                <a:solidFill>
                  <a:prstClr val="black"/>
                </a:solidFill>
              </a:rPr>
              <a:t>β</a:t>
            </a:r>
            <a:r>
              <a:rPr lang="en-US" sz="2200" dirty="0" smtClean="0">
                <a:solidFill>
                  <a:prstClr val="black"/>
                </a:solidFill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</a:rPr>
              <a:t>Hypothesis Testing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</a:rPr>
              <a:t>Power of the study (1-</a:t>
            </a:r>
            <a:r>
              <a:rPr lang="el-GR" sz="2200" dirty="0" smtClean="0">
                <a:solidFill>
                  <a:prstClr val="black"/>
                </a:solidFill>
              </a:rPr>
              <a:t>β</a:t>
            </a:r>
            <a:r>
              <a:rPr lang="en-US" sz="2200" dirty="0" smtClean="0">
                <a:solidFill>
                  <a:prstClr val="black"/>
                </a:solidFill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</a:rPr>
              <a:t>Design effect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427037"/>
            <a:ext cx="8229600" cy="715963"/>
          </a:xfrm>
        </p:spPr>
        <p:txBody>
          <a:bodyPr>
            <a:noAutofit/>
          </a:bodyPr>
          <a:lstStyle/>
          <a:p>
            <a:pPr marL="365760" lvl="0" indent="-256032">
              <a:lnSpc>
                <a:spcPct val="150000"/>
              </a:lnSpc>
              <a:spcBef>
                <a:spcPts val="400"/>
              </a:spcBef>
            </a:pPr>
            <a:r>
              <a:rPr lang="en-US" sz="32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Description of some commonly used </a:t>
            </a:r>
            <a:r>
              <a:rPr lang="en-US" sz="32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terms: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15565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304" y="1448103"/>
            <a:ext cx="8649393" cy="5049473"/>
          </a:xfrm>
        </p:spPr>
        <p:txBody>
          <a:bodyPr>
            <a:normAutofit/>
          </a:bodyPr>
          <a:lstStyle/>
          <a:p>
            <a:pPr marL="457200" indent="-457200">
              <a:spcBef>
                <a:spcPct val="20000"/>
              </a:spcBef>
              <a:buClrTx/>
              <a:buFont typeface="Wingdings" pitchFamily="2" charset="2"/>
              <a:buChar char="Ø"/>
            </a:pPr>
            <a:r>
              <a:rPr lang="en-US" sz="2200" dirty="0">
                <a:solidFill>
                  <a:prstClr val="black"/>
                </a:solidFill>
                <a:latin typeface="Times New Roman" pitchFamily="18" charset="0"/>
              </a:rPr>
              <a:t>It describes the role of </a:t>
            </a: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chance</a:t>
            </a:r>
            <a:endParaRPr lang="en-US" sz="2200" dirty="0">
              <a:solidFill>
                <a:prstClr val="black"/>
              </a:solidFill>
              <a:latin typeface="Times New Roman" pitchFamily="18" charset="0"/>
            </a:endParaRPr>
          </a:p>
          <a:p>
            <a:pPr marL="457200" indent="-457200">
              <a:spcBef>
                <a:spcPct val="20000"/>
              </a:spcBef>
              <a:buClrTx/>
              <a:buFont typeface="Wingdings" pitchFamily="2" charset="2"/>
              <a:buChar char="Ø"/>
            </a:pPr>
            <a:r>
              <a:rPr lang="en-US" sz="2200" dirty="0">
                <a:solidFill>
                  <a:prstClr val="black"/>
                </a:solidFill>
                <a:latin typeface="Times New Roman" pitchFamily="18" charset="0"/>
              </a:rPr>
              <a:t> Sources of random error </a:t>
            </a: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include:</a:t>
            </a:r>
          </a:p>
          <a:p>
            <a:pPr marL="598932" lvl="1" indent="-342900">
              <a:spcBef>
                <a:spcPct val="20000"/>
              </a:spcBef>
              <a:buClrTx/>
              <a:buFont typeface="Arial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sampling variability </a:t>
            </a:r>
          </a:p>
          <a:p>
            <a:pPr marL="598932" lvl="1" indent="-342900">
              <a:spcBef>
                <a:spcPct val="20000"/>
              </a:spcBef>
              <a:buClrTx/>
              <a:buFont typeface="Arial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subject to subject differences</a:t>
            </a:r>
          </a:p>
          <a:p>
            <a:pPr marL="598932" lvl="1" indent="-342900">
              <a:spcBef>
                <a:spcPct val="20000"/>
              </a:spcBef>
              <a:buClrTx/>
              <a:buFont typeface="Arial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measurement errors</a:t>
            </a:r>
          </a:p>
          <a:p>
            <a:pPr marL="256032" lvl="1" indent="0">
              <a:spcBef>
                <a:spcPct val="20000"/>
              </a:spcBef>
              <a:buClrTx/>
              <a:buNone/>
            </a:pPr>
            <a:endParaRPr lang="en-US" sz="2200" dirty="0">
              <a:solidFill>
                <a:prstClr val="black"/>
              </a:solidFill>
              <a:latin typeface="Times New Roman" pitchFamily="18" charset="0"/>
            </a:endParaRPr>
          </a:p>
          <a:p>
            <a:pPr marL="457200" indent="-457200">
              <a:spcBef>
                <a:spcPct val="20000"/>
              </a:spcBef>
              <a:buClrTx/>
              <a:buFont typeface="Wingdings" pitchFamily="2" charset="2"/>
              <a:buChar char="Ø"/>
            </a:pPr>
            <a:r>
              <a:rPr lang="en-US" sz="2200" dirty="0">
                <a:solidFill>
                  <a:prstClr val="black"/>
                </a:solidFill>
                <a:latin typeface="Times New Roman" pitchFamily="18" charset="0"/>
              </a:rPr>
              <a:t>It can be controlled and reduced to acceptably low levels by:</a:t>
            </a:r>
          </a:p>
          <a:p>
            <a:pPr marL="265112" indent="0">
              <a:spcBef>
                <a:spcPct val="20000"/>
              </a:spcBef>
              <a:buClrTx/>
              <a:buNone/>
            </a:pPr>
            <a:endParaRPr lang="en-US" sz="2200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marL="342900" indent="-77788">
              <a:spcBef>
                <a:spcPct val="20000"/>
              </a:spcBef>
              <a:buClrTx/>
              <a:buFont typeface="Arial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	Increasing </a:t>
            </a:r>
            <a:r>
              <a:rPr lang="en-US" sz="2200" dirty="0">
                <a:solidFill>
                  <a:prstClr val="black"/>
                </a:solidFill>
                <a:latin typeface="Times New Roman" pitchFamily="18" charset="0"/>
              </a:rPr>
              <a:t>the sample </a:t>
            </a: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size</a:t>
            </a:r>
            <a:endParaRPr lang="en-US" sz="2200" dirty="0">
              <a:solidFill>
                <a:prstClr val="black"/>
              </a:solidFill>
              <a:latin typeface="Times New Roman" pitchFamily="18" charset="0"/>
            </a:endParaRPr>
          </a:p>
          <a:p>
            <a:pPr marL="342900" indent="-77788">
              <a:spcBef>
                <a:spcPct val="20000"/>
              </a:spcBef>
              <a:buClrTx/>
              <a:buFont typeface="Arial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  <a:latin typeface="Times New Roman" pitchFamily="18" charset="0"/>
              </a:rPr>
              <a:t>	</a:t>
            </a: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Repeating </a:t>
            </a:r>
            <a:r>
              <a:rPr lang="en-US" sz="2200" dirty="0">
                <a:solidFill>
                  <a:prstClr val="black"/>
                </a:solidFill>
                <a:latin typeface="Times New Roman" pitchFamily="18" charset="0"/>
              </a:rPr>
              <a:t>the experiment</a:t>
            </a:r>
          </a:p>
          <a:p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616766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prstClr val="black"/>
                </a:solidFill>
                <a:effectLst/>
                <a:ea typeface="+mn-ea"/>
                <a:cs typeface="+mn-cs"/>
              </a:rPr>
              <a:t>Random error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17193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4057" y="1447800"/>
            <a:ext cx="8735887" cy="3636142"/>
          </a:xfrm>
        </p:spPr>
        <p:txBody>
          <a:bodyPr/>
          <a:lstStyle/>
          <a:p>
            <a:pPr marL="457200" indent="-457200">
              <a:spcBef>
                <a:spcPct val="20000"/>
              </a:spcBef>
              <a:buClrTx/>
              <a:buSzTx/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It describes deviations that are not a consequence of chance alone </a:t>
            </a:r>
          </a:p>
          <a:p>
            <a:pPr marL="457200" indent="-457200">
              <a:spcBef>
                <a:spcPct val="20000"/>
              </a:spcBef>
              <a:buClrTx/>
              <a:buSzTx/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Several factors including </a:t>
            </a:r>
            <a:r>
              <a:rPr lang="en-US" sz="2200" b="1" dirty="0" smtClean="0">
                <a:solidFill>
                  <a:srgbClr val="00B0F0"/>
                </a:solidFill>
                <a:latin typeface="Times New Roman" pitchFamily="18" charset="0"/>
              </a:rPr>
              <a:t>patient selection criteria </a:t>
            </a: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might contribute to it. </a:t>
            </a:r>
          </a:p>
          <a:p>
            <a:pPr marL="457200" lvl="0" indent="-457200">
              <a:spcBef>
                <a:spcPct val="20000"/>
              </a:spcBef>
              <a:buClrTx/>
              <a:buSzTx/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These factors may not be amenable to measurement </a:t>
            </a:r>
          </a:p>
          <a:p>
            <a:pPr marL="457200" lvl="0" indent="-457200">
              <a:spcBef>
                <a:spcPct val="20000"/>
              </a:spcBef>
              <a:buClrTx/>
              <a:buSzTx/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Removed or reduced by good design and conduct of the experiment</a:t>
            </a:r>
          </a:p>
          <a:p>
            <a:pPr marL="457200" lvl="0" indent="-457200">
              <a:spcBef>
                <a:spcPct val="20000"/>
              </a:spcBef>
              <a:buClrTx/>
              <a:buSzTx/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</a:rPr>
              <a:t>A strong bias can yield an estimate very far from the true value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7"/>
            <a:ext cx="8229600" cy="792163"/>
          </a:xfrm>
        </p:spPr>
        <p:txBody>
          <a:bodyPr>
            <a:normAutofit/>
          </a:bodyPr>
          <a:lstStyle/>
          <a:p>
            <a:pPr marL="365760" lvl="0" indent="-256032">
              <a:spcBef>
                <a:spcPts val="400"/>
              </a:spcBef>
            </a:pPr>
            <a:r>
              <a:rPr lang="en-US" sz="32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Systematic error (bias</a:t>
            </a:r>
            <a:r>
              <a:rPr lang="en-US" sz="32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52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1667</TotalTime>
  <Words>2975</Words>
  <Application>Microsoft Office PowerPoint</Application>
  <PresentationFormat>On-screen Show (4:3)</PresentationFormat>
  <Paragraphs>537</Paragraphs>
  <Slides>60</Slides>
  <Notes>60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Concourse</vt:lpstr>
      <vt:lpstr>Sample size estimation</vt:lpstr>
      <vt:lpstr>Framework</vt:lpstr>
      <vt:lpstr>Why do we need sample size calculation?</vt:lpstr>
      <vt:lpstr>When should we calculate sample size?</vt:lpstr>
      <vt:lpstr>Basic principles for sample size calculation</vt:lpstr>
      <vt:lpstr>Derivation of sample size formula:</vt:lpstr>
      <vt:lpstr>Description of some commonly used terms:</vt:lpstr>
      <vt:lpstr>Random error</vt:lpstr>
      <vt:lpstr>Systematic error (bias)</vt:lpstr>
      <vt:lpstr>Precision (Reliability)</vt:lpstr>
      <vt:lpstr> Accuracy (Validity)</vt:lpstr>
      <vt:lpstr>Null hypothesis </vt:lpstr>
      <vt:lpstr>Alternative hypothesis</vt:lpstr>
      <vt:lpstr>Hypothesis testing</vt:lpstr>
      <vt:lpstr>Slide 15</vt:lpstr>
      <vt:lpstr>Power (1-β)</vt:lpstr>
      <vt:lpstr>Design effect</vt:lpstr>
      <vt:lpstr>Practical issues in calculating sample size</vt:lpstr>
      <vt:lpstr>Procedure for calculating sample size:</vt:lpstr>
      <vt:lpstr>Ready made table:</vt:lpstr>
      <vt:lpstr>Computer software for estimating sample size</vt:lpstr>
      <vt:lpstr>Formulae for calculation of sample size in different study design :</vt:lpstr>
      <vt:lpstr>Cross sectional study</vt:lpstr>
      <vt:lpstr>Estimating the population proportion with specified absolute precision</vt:lpstr>
      <vt:lpstr>Example :</vt:lpstr>
      <vt:lpstr>Solution :</vt:lpstr>
      <vt:lpstr>Estimating a population proportion with specified relative precisions</vt:lpstr>
      <vt:lpstr>Example:</vt:lpstr>
      <vt:lpstr>Solution :</vt:lpstr>
      <vt:lpstr>Hypothesis test for population proportion</vt:lpstr>
      <vt:lpstr>Example :</vt:lpstr>
      <vt:lpstr>Solution:</vt:lpstr>
      <vt:lpstr>Estimating the difference between two population proportions with specified absolute precision</vt:lpstr>
      <vt:lpstr>Example:</vt:lpstr>
      <vt:lpstr>Solution:</vt:lpstr>
      <vt:lpstr>Sample size calculation in case control studies</vt:lpstr>
      <vt:lpstr>Unmatched case control study</vt:lpstr>
      <vt:lpstr>Example :</vt:lpstr>
      <vt:lpstr>EXAMPLE:</vt:lpstr>
      <vt:lpstr>Sample size formula in a case control study with ‘c’ control per case is given by:</vt:lpstr>
      <vt:lpstr>Cohort studies: Estimating relative risk with specified precision</vt:lpstr>
      <vt:lpstr>Cohort study-Hypothesis test for a relative risk </vt:lpstr>
      <vt:lpstr>Example:</vt:lpstr>
      <vt:lpstr>Solution:</vt:lpstr>
      <vt:lpstr>Estimating an incidence rate with a specified relative precision</vt:lpstr>
      <vt:lpstr>Example:</vt:lpstr>
      <vt:lpstr>Hypothesis test for an incidence rate</vt:lpstr>
      <vt:lpstr>Example:</vt:lpstr>
      <vt:lpstr>Solution:</vt:lpstr>
      <vt:lpstr>Sample size estimation for Clinical trial</vt:lpstr>
      <vt:lpstr>Design specifications affecting sample considerations in clinical trials Cont.</vt:lpstr>
      <vt:lpstr>Sample size for binary outcome measures:</vt:lpstr>
      <vt:lpstr>Example : (cardiovascular mortality study)</vt:lpstr>
      <vt:lpstr>Solution:</vt:lpstr>
      <vt:lpstr>non uniform allocation (λ≠1)</vt:lpstr>
      <vt:lpstr>Example: coronary drug project</vt:lpstr>
      <vt:lpstr>Slide 57</vt:lpstr>
      <vt:lpstr>Calculation of sample size in diagnostic test:</vt:lpstr>
      <vt:lpstr>Slide 59</vt:lpstr>
      <vt:lpstr>References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size estimation</dc:title>
  <dc:creator>Reshma Sougaijam</dc:creator>
  <cp:lastModifiedBy>VIKAS</cp:lastModifiedBy>
  <cp:revision>154</cp:revision>
  <dcterms:created xsi:type="dcterms:W3CDTF">2006-08-16T00:00:00Z</dcterms:created>
  <dcterms:modified xsi:type="dcterms:W3CDTF">2012-09-07T07:10:08Z</dcterms:modified>
</cp:coreProperties>
</file>